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776" r:id="rId2"/>
    <p:sldMasterId id="2147483788" r:id="rId3"/>
  </p:sldMasterIdLst>
  <p:notesMasterIdLst>
    <p:notesMasterId r:id="rId30"/>
  </p:notesMasterIdLst>
  <p:sldIdLst>
    <p:sldId id="443" r:id="rId4"/>
    <p:sldId id="258" r:id="rId5"/>
    <p:sldId id="256" r:id="rId6"/>
    <p:sldId id="259" r:id="rId7"/>
    <p:sldId id="263" r:id="rId8"/>
    <p:sldId id="262" r:id="rId9"/>
    <p:sldId id="260" r:id="rId10"/>
    <p:sldId id="269" r:id="rId11"/>
    <p:sldId id="265" r:id="rId12"/>
    <p:sldId id="266" r:id="rId13"/>
    <p:sldId id="350" r:id="rId14"/>
    <p:sldId id="281" r:id="rId15"/>
    <p:sldId id="272" r:id="rId16"/>
    <p:sldId id="275" r:id="rId17"/>
    <p:sldId id="444" r:id="rId18"/>
    <p:sldId id="274" r:id="rId19"/>
    <p:sldId id="276" r:id="rId20"/>
    <p:sldId id="424" r:id="rId21"/>
    <p:sldId id="427" r:id="rId22"/>
    <p:sldId id="428" r:id="rId23"/>
    <p:sldId id="435" r:id="rId24"/>
    <p:sldId id="438" r:id="rId25"/>
    <p:sldId id="439" r:id="rId26"/>
    <p:sldId id="440" r:id="rId27"/>
    <p:sldId id="441" r:id="rId28"/>
    <p:sldId id="442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ona Hui" initials="TH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FEF8E6"/>
    <a:srgbClr val="FDF3D7"/>
    <a:srgbClr val="59E179"/>
    <a:srgbClr val="79EF7F"/>
    <a:srgbClr val="EB7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3600" autoAdjust="0"/>
  </p:normalViewPr>
  <p:slideViewPr>
    <p:cSldViewPr snapToGrid="0" snapToObjects="1">
      <p:cViewPr varScale="1">
        <p:scale>
          <a:sx n="39" d="100"/>
          <a:sy n="39" d="100"/>
        </p:scale>
        <p:origin x="53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ja-JP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週後更年期最常見的症狀評分的百分比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21893710184763199"/>
          <c:y val="2.26237268463078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'Menopausal symptoms'!$B$4</c:f>
              <c:strCache>
                <c:ptCount val="1"/>
                <c:pt idx="0">
                  <c:v>Pycnogenol®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1400" b="0">
                    <a:solidFill>
                      <a:schemeClr val="bg1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('Menopausal symptoms'!$E$2:$E$3,'Menopausal symptoms'!$H$2:$H$3,'Menopausal symptoms'!$K$2:$K$3,'Menopausal symptoms'!$N$2:$N$3,'Menopausal symptoms'!$Q$2:$Q$3,'Menopausal symptoms'!$T$2:$T$3)</c:f>
              <c:strCache>
                <c:ptCount val="6"/>
                <c:pt idx="0">
                  <c:v>Night sweat</c:v>
                </c:pt>
                <c:pt idx="1">
                  <c:v>Hot flashes</c:v>
                </c:pt>
                <c:pt idx="2">
                  <c:v>Irregular periods</c:v>
                </c:pt>
                <c:pt idx="3">
                  <c:v>Loss of libido</c:v>
                </c:pt>
                <c:pt idx="4">
                  <c:v>Mucosal dryness</c:v>
                </c:pt>
                <c:pt idx="5">
                  <c:v>Mood</c:v>
                </c:pt>
              </c:strCache>
            </c:strRef>
          </c:cat>
          <c:val>
            <c:numRef>
              <c:f>('Menopausal symptoms'!$E$4,'Menopausal symptoms'!$H$4,'Menopausal symptoms'!$K$4,'Menopausal symptoms'!$N$4,'Menopausal symptoms'!$Q$4,'Menopausal symptoms'!$T$4)</c:f>
              <c:numCache>
                <c:formatCode>0%</c:formatCode>
                <c:ptCount val="6"/>
                <c:pt idx="0">
                  <c:v>-0.33333333333333298</c:v>
                </c:pt>
                <c:pt idx="1">
                  <c:v>-0.41176470588235298</c:v>
                </c:pt>
                <c:pt idx="2">
                  <c:v>-0.66666666666666696</c:v>
                </c:pt>
                <c:pt idx="3">
                  <c:v>-0.16666666666666699</c:v>
                </c:pt>
                <c:pt idx="4">
                  <c:v>-0.27272727272727298</c:v>
                </c:pt>
                <c:pt idx="5">
                  <c:v>-0.25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7-40BB-9DF8-D71AF9EFF426}"/>
            </c:ext>
          </c:extLst>
        </c:ser>
        <c:ser>
          <c:idx val="1"/>
          <c:order val="1"/>
          <c:tx>
            <c:strRef>
              <c:f>'Menopausal symptoms'!$B$5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/>
          </c:spPr>
          <c:invertIfNegative val="0"/>
          <c:dLbls>
            <c:spPr>
              <a:solidFill>
                <a:schemeClr val="bg1">
                  <a:lumMod val="75000"/>
                </a:schemeClr>
              </a:solidFill>
            </c:spPr>
            <c:txPr>
              <a:bodyPr/>
              <a:lstStyle/>
              <a:p>
                <a:pPr>
                  <a:defRPr lang="ja-JP" sz="1400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('Menopausal symptoms'!$E$2:$E$3,'Menopausal symptoms'!$H$2:$H$3,'Menopausal symptoms'!$K$2:$K$3,'Menopausal symptoms'!$N$2:$N$3,'Menopausal symptoms'!$Q$2:$Q$3,'Menopausal symptoms'!$T$2:$T$3)</c:f>
              <c:strCache>
                <c:ptCount val="6"/>
                <c:pt idx="0">
                  <c:v>Night sweat</c:v>
                </c:pt>
                <c:pt idx="1">
                  <c:v>Hot flashes</c:v>
                </c:pt>
                <c:pt idx="2">
                  <c:v>Irregular periods</c:v>
                </c:pt>
                <c:pt idx="3">
                  <c:v>Loss of libido</c:v>
                </c:pt>
                <c:pt idx="4">
                  <c:v>Mucosal dryness</c:v>
                </c:pt>
                <c:pt idx="5">
                  <c:v>Mood</c:v>
                </c:pt>
              </c:strCache>
            </c:strRef>
          </c:cat>
          <c:val>
            <c:numRef>
              <c:f>('Menopausal symptoms'!$E$5,'Menopausal symptoms'!$H$5,'Menopausal symptoms'!$K$5,'Menopausal symptoms'!$N$5,'Menopausal symptoms'!$Q$5,'Menopausal symptoms'!$T$5)</c:f>
              <c:numCache>
                <c:formatCode>0%</c:formatCode>
                <c:ptCount val="6"/>
                <c:pt idx="0">
                  <c:v>-3.125E-2</c:v>
                </c:pt>
                <c:pt idx="1">
                  <c:v>-2.9411764705882401E-2</c:v>
                </c:pt>
                <c:pt idx="2">
                  <c:v>0</c:v>
                </c:pt>
                <c:pt idx="3">
                  <c:v>0.24</c:v>
                </c:pt>
                <c:pt idx="4">
                  <c:v>0</c:v>
                </c:pt>
                <c:pt idx="5">
                  <c:v>-0.115384615384615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7-40BB-9DF8-D71AF9EFF4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4"/>
        <c:axId val="169149952"/>
        <c:axId val="169151488"/>
      </c:barChart>
      <c:catAx>
        <c:axId val="1691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anchor="t" anchorCtr="0"/>
          <a:lstStyle/>
          <a:p>
            <a:pPr>
              <a:defRPr lang="ja-JP"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TW"/>
          </a:p>
        </c:txPr>
        <c:crossAx val="169151488"/>
        <c:crosses val="autoZero"/>
        <c:auto val="1"/>
        <c:lblAlgn val="ctr"/>
        <c:lblOffset val="100"/>
        <c:noMultiLvlLbl val="0"/>
      </c:catAx>
      <c:valAx>
        <c:axId val="1691514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ja-JP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TW"/>
          </a:p>
        </c:txPr>
        <c:crossAx val="16914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zh-TW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r>
              <a:rPr lang="en-US" altLang="zh-TW" sz="24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24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週後更年期最常見的症狀評分的百分比</a:t>
            </a:r>
            <a:r>
              <a:rPr lang="en-US" altLang="zh-TW" sz="24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lang="zh-TW" altLang="zh-TW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24126047230309799"/>
          <c:y val="1.50027525254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'Menopausal symptoms'!$A$43</c:f>
              <c:strCache>
                <c:ptCount val="1"/>
                <c:pt idx="0">
                  <c:v>Pycnogenol®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1200" b="1">
                    <a:solidFill>
                      <a:schemeClr val="bg1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('Menopausal symptoms'!$D$41:$D$42,'Menopausal symptoms'!$G$41:$G$42,'Menopausal symptoms'!$J$41:$J$42,'Menopausal symptoms'!$M$41:$M$42,'Menopausal symptoms'!$P$41:$P$42,'Menopausal symptoms'!$S$41:$S$42,'Menopausal symptoms'!$V$41:$V$42,'Menopausal symptoms'!$Y$41:$Y$42,'Menopausal symptoms'!$AB$41:$AB$42,'Menopausal symptoms'!$AE$41:$AE$42,'Menopausal symptoms'!$AH$41:$AH$42)</c:f>
              <c:strCache>
                <c:ptCount val="11"/>
                <c:pt idx="0">
                  <c:v>FATIGUE</c:v>
                </c:pt>
                <c:pt idx="1">
                  <c:v>HAIR LOSS</c:v>
                </c:pt>
                <c:pt idx="2">
                  <c:v>SLEEP DISORDERS</c:v>
                </c:pt>
                <c:pt idx="3">
                  <c:v>DECLINE CONCENTRATION</c:v>
                </c:pt>
                <c:pt idx="4">
                  <c:v>MEMORY LAPSES</c:v>
                </c:pt>
                <c:pt idx="5">
                  <c:v>DIZZINESS</c:v>
                </c:pt>
                <c:pt idx="6">
                  <c:v>WEIGHT GAIN</c:v>
                </c:pt>
                <c:pt idx="7">
                  <c:v>BLOATING</c:v>
                </c:pt>
                <c:pt idx="8">
                  <c:v>BRITTLE NAILS</c:v>
                </c:pt>
                <c:pt idx="9">
                  <c:v>CHANGES IN ODOR</c:v>
                </c:pt>
                <c:pt idx="10">
                  <c:v>PALPITATIONS</c:v>
                </c:pt>
              </c:strCache>
            </c:strRef>
          </c:cat>
          <c:val>
            <c:numRef>
              <c:f>('Menopausal symptoms'!$D$43,'Menopausal symptoms'!$G$43,'Menopausal symptoms'!$J$43,'Menopausal symptoms'!$M$43,'Menopausal symptoms'!$P$43,'Menopausal symptoms'!$S$43,'Menopausal symptoms'!$V$43,'Menopausal symptoms'!$Y$43,'Menopausal symptoms'!$AB$43,'Menopausal symptoms'!$AE$43,'Menopausal symptoms'!$AH$43)</c:f>
              <c:numCache>
                <c:formatCode>0%</c:formatCode>
                <c:ptCount val="11"/>
                <c:pt idx="0">
                  <c:v>-0.66666666666666696</c:v>
                </c:pt>
                <c:pt idx="1">
                  <c:v>-0.3125</c:v>
                </c:pt>
                <c:pt idx="2">
                  <c:v>-0.25806451612903197</c:v>
                </c:pt>
                <c:pt idx="3">
                  <c:v>-0.29032258064516098</c:v>
                </c:pt>
                <c:pt idx="4">
                  <c:v>-0.34375</c:v>
                </c:pt>
                <c:pt idx="5">
                  <c:v>-0.18181818181818199</c:v>
                </c:pt>
                <c:pt idx="6">
                  <c:v>-0.21875</c:v>
                </c:pt>
                <c:pt idx="7">
                  <c:v>-0.5</c:v>
                </c:pt>
                <c:pt idx="8">
                  <c:v>-0.565217391304348</c:v>
                </c:pt>
                <c:pt idx="9">
                  <c:v>-0.54545454545454597</c:v>
                </c:pt>
                <c:pt idx="10">
                  <c:v>-0.44444444444444398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0-42C9-9651-BBD113625515}"/>
            </c:ext>
          </c:extLst>
        </c:ser>
        <c:ser>
          <c:idx val="1"/>
          <c:order val="1"/>
          <c:tx>
            <c:strRef>
              <c:f>'Menopausal symptoms'!$A$44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/>
          </c:spPr>
          <c:invertIfNegative val="0"/>
          <c:dLbls>
            <c:spPr>
              <a:solidFill>
                <a:schemeClr val="bg1">
                  <a:lumMod val="75000"/>
                </a:schemeClr>
              </a:solidFill>
              <a:effectLst/>
            </c:spPr>
            <c:txPr>
              <a:bodyPr/>
              <a:lstStyle/>
              <a:p>
                <a:pPr>
                  <a:defRPr lang="ja-JP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('Menopausal symptoms'!$D$41:$D$42,'Menopausal symptoms'!$G$41:$G$42,'Menopausal symptoms'!$J$41:$J$42,'Menopausal symptoms'!$M$41:$M$42,'Menopausal symptoms'!$P$41:$P$42,'Menopausal symptoms'!$S$41:$S$42,'Menopausal symptoms'!$V$41:$V$42,'Menopausal symptoms'!$Y$41:$Y$42,'Menopausal symptoms'!$AB$41:$AB$42,'Menopausal symptoms'!$AE$41:$AE$42,'Menopausal symptoms'!$AH$41:$AH$42)</c:f>
              <c:strCache>
                <c:ptCount val="11"/>
                <c:pt idx="0">
                  <c:v>FATIGUE</c:v>
                </c:pt>
                <c:pt idx="1">
                  <c:v>HAIR LOSS</c:v>
                </c:pt>
                <c:pt idx="2">
                  <c:v>SLEEP DISORDERS</c:v>
                </c:pt>
                <c:pt idx="3">
                  <c:v>DECLINE CONCENTRATION</c:v>
                </c:pt>
                <c:pt idx="4">
                  <c:v>MEMORY LAPSES</c:v>
                </c:pt>
                <c:pt idx="5">
                  <c:v>DIZZINESS</c:v>
                </c:pt>
                <c:pt idx="6">
                  <c:v>WEIGHT GAIN</c:v>
                </c:pt>
                <c:pt idx="7">
                  <c:v>BLOATING</c:v>
                </c:pt>
                <c:pt idx="8">
                  <c:v>BRITTLE NAILS</c:v>
                </c:pt>
                <c:pt idx="9">
                  <c:v>CHANGES IN ODOR</c:v>
                </c:pt>
                <c:pt idx="10">
                  <c:v>PALPITATIONS</c:v>
                </c:pt>
              </c:strCache>
            </c:strRef>
          </c:cat>
          <c:val>
            <c:numRef>
              <c:f>('Menopausal symptoms'!$D$44,'Menopausal symptoms'!$G$44,'Menopausal symptoms'!$J$44,'Menopausal symptoms'!$M$44,'Menopausal symptoms'!$P$44,'Menopausal symptoms'!$S$44,'Menopausal symptoms'!$V$44,'Menopausal symptoms'!$Y$44,'Menopausal symptoms'!$AB$44,'Menopausal symptoms'!$AE$44,'Menopausal symptoms'!$AH$44)</c:f>
              <c:numCache>
                <c:formatCode>0%</c:formatCode>
                <c:ptCount val="11"/>
                <c:pt idx="0">
                  <c:v>3.2258064516129101E-2</c:v>
                </c:pt>
                <c:pt idx="1">
                  <c:v>8.3333333333333398E-2</c:v>
                </c:pt>
                <c:pt idx="2">
                  <c:v>6.4516129032257993E-2</c:v>
                </c:pt>
                <c:pt idx="3">
                  <c:v>-3.2258064516129101E-2</c:v>
                </c:pt>
                <c:pt idx="4">
                  <c:v>0</c:v>
                </c:pt>
                <c:pt idx="5">
                  <c:v>3.3333333333333402E-2</c:v>
                </c:pt>
                <c:pt idx="6">
                  <c:v>-9.0909090909090898E-2</c:v>
                </c:pt>
                <c:pt idx="7">
                  <c:v>4.76190476190477E-2</c:v>
                </c:pt>
                <c:pt idx="8">
                  <c:v>-0.04</c:v>
                </c:pt>
                <c:pt idx="9">
                  <c:v>-4.1666666666666699E-2</c:v>
                </c:pt>
                <c:pt idx="10">
                  <c:v>-2.8571428571428598E-2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0-42C9-9651-BBD1136255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4"/>
        <c:axId val="168940672"/>
        <c:axId val="168942208"/>
      </c:barChart>
      <c:catAx>
        <c:axId val="168940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lang="ja-JP"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TW"/>
          </a:p>
        </c:txPr>
        <c:crossAx val="168942208"/>
        <c:crosses val="autoZero"/>
        <c:auto val="1"/>
        <c:lblAlgn val="ctr"/>
        <c:lblOffset val="100"/>
        <c:noMultiLvlLbl val="0"/>
      </c:catAx>
      <c:valAx>
        <c:axId val="1689422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ja-JP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TW"/>
          </a:p>
        </c:txPr>
        <c:crossAx val="16894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zh-TW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0.04025</cdr:x>
      <cdr:y>0.93165</cdr:y>
    </cdr:from>
    <cdr:to>
      <cdr:x>0.18275</cdr:x>
      <cdr:y>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407739" y="5077415"/>
          <a:ext cx="1443502" cy="3725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夜間盜汗</a:t>
          </a:r>
        </a:p>
      </cdr:txBody>
    </cdr:sp>
  </cdr:relSizeAnchor>
  <cdr:relSizeAnchor xmlns:cdr="http://schemas.openxmlformats.org/drawingml/2006/chartDrawing">
    <cdr:from>
      <cdr:x>0.1889</cdr:x>
      <cdr:y>0.93165</cdr:y>
    </cdr:from>
    <cdr:to>
      <cdr:x>0.33178</cdr:x>
      <cdr:y>1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1913493" y="5077414"/>
          <a:ext cx="1447382" cy="3725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熱潮紅</a:t>
          </a:r>
        </a:p>
      </cdr:txBody>
    </cdr:sp>
  </cdr:relSizeAnchor>
  <cdr:relSizeAnchor xmlns:cdr="http://schemas.openxmlformats.org/drawingml/2006/chartDrawing">
    <cdr:from>
      <cdr:x>0.33521</cdr:x>
      <cdr:y>0.92922</cdr:y>
    </cdr:from>
    <cdr:to>
      <cdr:x>0.50054</cdr:x>
      <cdr:y>1</cdr:y>
    </cdr:to>
    <cdr:sp macro="" textlink="">
      <cdr:nvSpPr>
        <cdr:cNvPr id="6" name="文字方塊 5"/>
        <cdr:cNvSpPr txBox="1"/>
      </cdr:nvSpPr>
      <cdr:spPr>
        <a:xfrm xmlns:a="http://schemas.openxmlformats.org/drawingml/2006/main">
          <a:off x="3395630" y="5064163"/>
          <a:ext cx="1674775" cy="3857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經期異常</a:t>
          </a:r>
        </a:p>
      </cdr:txBody>
    </cdr:sp>
  </cdr:relSizeAnchor>
  <cdr:relSizeAnchor xmlns:cdr="http://schemas.openxmlformats.org/drawingml/2006/chartDrawing">
    <cdr:from>
      <cdr:x>0.50316</cdr:x>
      <cdr:y>0.93305</cdr:y>
    </cdr:from>
    <cdr:to>
      <cdr:x>0.66085</cdr:x>
      <cdr:y>1</cdr:y>
    </cdr:to>
    <cdr:sp macro="" textlink="">
      <cdr:nvSpPr>
        <cdr:cNvPr id="7" name="文字方塊 6"/>
        <cdr:cNvSpPr txBox="1"/>
      </cdr:nvSpPr>
      <cdr:spPr>
        <a:xfrm xmlns:a="http://schemas.openxmlformats.org/drawingml/2006/main">
          <a:off x="5096910" y="5085052"/>
          <a:ext cx="1597428" cy="3648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缺乏性慾</a:t>
          </a:r>
        </a:p>
      </cdr:txBody>
    </cdr:sp>
  </cdr:relSizeAnchor>
  <cdr:relSizeAnchor xmlns:cdr="http://schemas.openxmlformats.org/drawingml/2006/chartDrawing">
    <cdr:from>
      <cdr:x>0.70331</cdr:x>
      <cdr:y>0.90904</cdr:y>
    </cdr:from>
    <cdr:to>
      <cdr:x>0.80061</cdr:x>
      <cdr:y>0.98143</cdr:y>
    </cdr:to>
    <cdr:sp macro="" textlink="">
      <cdr:nvSpPr>
        <cdr:cNvPr id="8" name="文字方塊 7"/>
        <cdr:cNvSpPr txBox="1"/>
      </cdr:nvSpPr>
      <cdr:spPr>
        <a:xfrm xmlns:a="http://schemas.openxmlformats.org/drawingml/2006/main">
          <a:off x="5803751" y="4592662"/>
          <a:ext cx="802889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0.65497</cdr:x>
      <cdr:y>0.93484</cdr:y>
    </cdr:from>
    <cdr:to>
      <cdr:x>0.80658</cdr:x>
      <cdr:y>1</cdr:y>
    </cdr:to>
    <cdr:sp macro="" textlink="">
      <cdr:nvSpPr>
        <cdr:cNvPr id="9" name="文字方塊 8"/>
        <cdr:cNvSpPr txBox="1"/>
      </cdr:nvSpPr>
      <cdr:spPr>
        <a:xfrm xmlns:a="http://schemas.openxmlformats.org/drawingml/2006/main">
          <a:off x="6634739" y="5094807"/>
          <a:ext cx="1535763" cy="3551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陰道乾燥</a:t>
          </a:r>
        </a:p>
      </cdr:txBody>
    </cdr:sp>
  </cdr:relSizeAnchor>
  <cdr:relSizeAnchor xmlns:cdr="http://schemas.openxmlformats.org/drawingml/2006/chartDrawing">
    <cdr:from>
      <cdr:x>0.80658</cdr:x>
      <cdr:y>0.93115</cdr:y>
    </cdr:from>
    <cdr:to>
      <cdr:x>0.95238</cdr:x>
      <cdr:y>1</cdr:y>
    </cdr:to>
    <cdr:sp macro="" textlink="">
      <cdr:nvSpPr>
        <cdr:cNvPr id="10" name="文字方塊 9"/>
        <cdr:cNvSpPr txBox="1"/>
      </cdr:nvSpPr>
      <cdr:spPr>
        <a:xfrm xmlns:a="http://schemas.openxmlformats.org/drawingml/2006/main">
          <a:off x="8170502" y="5074697"/>
          <a:ext cx="1476930" cy="3752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情緒反應大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0.57879</cdr:x>
      <cdr:y>0.834</cdr:y>
    </cdr:from>
    <cdr:to>
      <cdr:x>0.70861</cdr:x>
      <cdr:y>0.88873</cdr:y>
    </cdr:to>
    <cdr:sp macro="" textlink="">
      <cdr:nvSpPr>
        <cdr:cNvPr id="2" name="矩形 1"/>
        <cdr:cNvSpPr/>
      </cdr:nvSpPr>
      <cdr:spPr>
        <a:xfrm xmlns:a="http://schemas.openxmlformats.org/drawingml/2006/main" rot="18943903">
          <a:off x="5292467" y="4622166"/>
          <a:ext cx="1187100" cy="3033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脹氣</a:t>
          </a:r>
        </a:p>
      </cdr:txBody>
    </cdr:sp>
  </cdr:relSizeAnchor>
  <cdr:relSizeAnchor xmlns:cdr="http://schemas.openxmlformats.org/drawingml/2006/chartDrawing">
    <cdr:from>
      <cdr:x>0.66194</cdr:x>
      <cdr:y>0.84131</cdr:y>
    </cdr:from>
    <cdr:to>
      <cdr:x>0.7865</cdr:x>
      <cdr:y>0.91344</cdr:y>
    </cdr:to>
    <cdr:sp macro="" textlink="">
      <cdr:nvSpPr>
        <cdr:cNvPr id="3" name="矩形 2"/>
        <cdr:cNvSpPr/>
      </cdr:nvSpPr>
      <cdr:spPr>
        <a:xfrm xmlns:a="http://schemas.openxmlformats.org/drawingml/2006/main" rot="18943903">
          <a:off x="6960696" y="4926145"/>
          <a:ext cx="1309819" cy="4223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指甲脆裂</a:t>
          </a:r>
        </a:p>
      </cdr:txBody>
    </cdr:sp>
  </cdr:relSizeAnchor>
  <cdr:relSizeAnchor xmlns:cdr="http://schemas.openxmlformats.org/drawingml/2006/chartDrawing">
    <cdr:from>
      <cdr:x>0.73395</cdr:x>
      <cdr:y>0.84043</cdr:y>
    </cdr:from>
    <cdr:to>
      <cdr:x>0.8753</cdr:x>
      <cdr:y>0.8991</cdr:y>
    </cdr:to>
    <cdr:sp macro="" textlink="">
      <cdr:nvSpPr>
        <cdr:cNvPr id="4" name="矩形 3"/>
        <cdr:cNvSpPr/>
      </cdr:nvSpPr>
      <cdr:spPr>
        <a:xfrm xmlns:a="http://schemas.openxmlformats.org/drawingml/2006/main" rot="18943903">
          <a:off x="7717911" y="4921019"/>
          <a:ext cx="1486408" cy="3435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氣味改變</a:t>
          </a:r>
        </a:p>
      </cdr:txBody>
    </cdr:sp>
  </cdr:relSizeAnchor>
  <cdr:relSizeAnchor xmlns:cdr="http://schemas.openxmlformats.org/drawingml/2006/chartDrawing">
    <cdr:from>
      <cdr:x>0.83235</cdr:x>
      <cdr:y>0.83739</cdr:y>
    </cdr:from>
    <cdr:to>
      <cdr:x>0.96477</cdr:x>
      <cdr:y>0.89212</cdr:y>
    </cdr:to>
    <cdr:sp macro="" textlink="">
      <cdr:nvSpPr>
        <cdr:cNvPr id="5" name="矩形 4"/>
        <cdr:cNvSpPr/>
      </cdr:nvSpPr>
      <cdr:spPr>
        <a:xfrm xmlns:a="http://schemas.openxmlformats.org/drawingml/2006/main" rot="18943903">
          <a:off x="8752710" y="4903184"/>
          <a:ext cx="1392476" cy="3204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B420-5327-1E42-A729-5D3C560350BC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2A085-59DA-4A4E-B4DA-EE6656D392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333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218D2-3B53-4CF1-9B26-777420754FC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42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E976FC-0885-4F12-8FF7-22A0E216B07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8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812D0-55EF-C446-B213-CC1D2FD54925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7103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65929-1D1C-485C-9788-30869DC58E93}" type="slidenum">
              <a:rPr lang="de-DE" altLang="ja-JP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de-DE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5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F407-A246-40E9-A7CA-D810D892CE8F}" type="slidenum">
              <a:rPr lang="fr-CH" smtClean="0">
                <a:solidFill>
                  <a:prstClr val="black"/>
                </a:solidFill>
              </a:rPr>
              <a:pPr/>
              <a:t>22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sz="1200" b="0" i="0" dirty="0">
              <a:solidFill>
                <a:srgbClr val="000000"/>
              </a:solidFill>
              <a:ea typeface="PMingLiU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F407-A246-40E9-A7CA-D810D892CE8F}" type="slidenum">
              <a:rPr lang="fr-CH" smtClean="0">
                <a:solidFill>
                  <a:prstClr val="black"/>
                </a:solidFill>
              </a:rPr>
              <a:pPr/>
              <a:t>23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3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2260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9175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486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flipV="1">
            <a:off x="0" y="-1"/>
            <a:ext cx="12192000" cy="836577"/>
          </a:xfrm>
          <a:prstGeom prst="round1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4120"/>
            <a:ext cx="10766987" cy="642918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40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587E-6E8D-0041-86BE-9B8DB6087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78343-E566-DD42-A6EC-36492834E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E0D1C-62B6-154D-92BE-4939381A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19FC4-5726-3346-829D-D8DE8B55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8693-E8D9-8A4F-8D58-42AB0E88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5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97F-70BA-9D4E-AB5A-5273C46A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3891E-D3D4-7F4D-9045-336070D4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083AE-4E5A-6848-A19D-286BB0EC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8D04A-E473-B049-8F09-F1CBBF95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91F92-CEA1-FD48-B555-0493FF70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7410-4D67-A148-9273-15858CD2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383B2-3B4C-4E47-9BC8-F31ECE82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D3E1-1624-E64B-8B14-D054F1B2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6B92-C88C-2E45-A5EC-7E060783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1E8C-0205-1341-A381-15513009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0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F4F9-6D27-5945-925D-40A11C23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DE27-EB97-1D4A-9CA8-02F5A929F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E485D-0C45-874D-BDB3-4C6AC73CD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86F51-E7F0-4046-8D97-B1AC59BF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43120-4353-A94E-858F-AF5D1526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E5A73-9A40-C245-B527-A789CAF0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91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FF4C-9A18-2346-A587-7E6DB132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6F54A-5199-CC41-8EA2-15058756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5E4E6-3F47-264B-97EA-1B58FEF45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6C03C-B71D-6841-BAFF-A94D12869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ADD0E-436A-A84F-901A-6D6DD5671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4D469-ED2E-C24A-BBF7-4FBFF6B7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808A6-9C45-7E4F-A49A-1749BDC1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2BCFC-7BE0-6644-AB23-F70A3E74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8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7B73-56F4-754F-9AC5-F0EA83F2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6681A-E4A3-4A4E-BCE5-7B59A7A5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08F71-C592-4F41-A4BE-AC2A701D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AD5AD-275D-044D-8F08-699D4B85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B464D-4D4F-EE49-AA26-6E5F2EDD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7C639-9782-5F48-A8B1-A6E3EA92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46F57-8E83-AD4E-9A5F-FDBEF036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3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6126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18A6-A7F1-0348-8425-073E414E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C71B-9DCF-C64A-85E3-4F52FE72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62776-7EB8-7849-93AA-A35D322FE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6D920-802F-B24B-844C-E3762529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112E2-7CFF-0541-A6A5-32DA233E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7976-EFF7-6A44-ACA7-388EFDF2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80D3-61F2-E64F-96D9-A6E63637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69C9F-3036-2F40-9249-2E737060E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7D5E7-295A-6D49-BC26-D31838B5E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B6286-8CE5-5B41-BAE6-8B534FEA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DAFD-7005-9B44-AE7A-6398F2FB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0259C-2F24-1B47-BF5B-639AB20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8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DF1-6B3E-4148-9E3B-341609AA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5D44E-5525-DE40-B265-1FA9D7C64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2F901-5F29-804C-9456-8EF862E1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69986-3590-264D-924D-1970DFCC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FF9E-D317-634A-8E70-1517573D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89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752AB0-A0EF-1B46-AE74-637A93C8E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6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EA01D-3291-FF4B-B585-5E7C96562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59" y="36516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A02A3-35AC-604F-9601-90E83A57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2430-D3BF-204E-B805-DBDC9467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6AA82-47F2-0E44-8092-AD89FAF9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28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5880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51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>
                <a:solidFill>
                  <a:srgbClr val="EFEDE3"/>
                </a:solidFill>
              </a:rPr>
              <a:pPr/>
              <a:t>2019/4/15</a:t>
            </a:fld>
            <a:endParaRPr kumimoji="1" lang="zh-TW" altLang="en-US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>
                <a:solidFill>
                  <a:srgbClr val="EFEDE3"/>
                </a:solidFill>
              </a:rPr>
              <a:pPr/>
              <a:t>‹#›</a:t>
            </a:fld>
            <a:endParaRPr kumimoji="1" lang="zh-TW" altLang="en-US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4161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66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43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7567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88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1719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7688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78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10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flipV="1">
            <a:off x="0" y="-1"/>
            <a:ext cx="12192000" cy="836577"/>
          </a:xfrm>
          <a:prstGeom prst="round1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4120"/>
            <a:ext cx="10766987" cy="642918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6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379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745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6987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806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195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738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/>
              <a:t>2019/4/15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06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BC86A-A064-3648-917C-1C3C29A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05499-C9C7-CD4F-B07D-90A819643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61DB-97A7-9E42-818D-653CC5DDE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0F843F3-5EE0-3947-856C-29D775F1D9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BBFE-E7E3-5943-B17B-B0776248B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55277-AF4A-7F48-A2A4-52E77ECE8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EB1B664-DB78-9F4B-B768-6778FBAD1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34DDB22-13D6-7842-9F45-967472BBEF51}" type="datetimeFigureOut">
              <a:rPr kumimoji="1" lang="zh-TW" altLang="en-US" smtClean="0">
                <a:solidFill>
                  <a:srgbClr val="191B0E"/>
                </a:solidFill>
              </a:rPr>
              <a:pPr/>
              <a:t>2019/4/15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B1FF682-5BBE-F442-9FBD-47E3AAB7EC8F}" type="slidenum">
              <a:rPr kumimoji="1" lang="zh-TW" altLang="en-US" smtClean="0">
                <a:solidFill>
                  <a:srgbClr val="191B0E"/>
                </a:solidFill>
              </a:rPr>
              <a:pPr/>
              <a:t>‹#›</a:t>
            </a:fld>
            <a:endParaRPr kumimoji="1" lang="zh-TW" altLang="en-US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54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10505" y="3041174"/>
            <a:ext cx="5223768" cy="861751"/>
          </a:xfrm>
          <a:prstGeom prst="rect">
            <a:avLst/>
          </a:prstGeom>
          <a:noFill/>
        </p:spPr>
        <p:txBody>
          <a:bodyPr wrap="square" lIns="121890" tIns="60945" rIns="121890" bIns="60945">
            <a:spAutoFit/>
          </a:bodyPr>
          <a:lstStyle/>
          <a:p>
            <a:pPr defTabSz="609411">
              <a:defRPr/>
            </a:pPr>
            <a:r>
              <a:rPr lang="en-US" sz="4800" spc="24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@</a:t>
            </a:r>
            <a:r>
              <a:rPr lang="en-US" sz="4800" spc="24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stevyli</a:t>
            </a:r>
            <a:endParaRPr lang="en-US" sz="4800" spc="24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5398" y="4363747"/>
            <a:ext cx="8488952" cy="861751"/>
          </a:xfrm>
          <a:prstGeom prst="rect">
            <a:avLst/>
          </a:prstGeom>
          <a:noFill/>
        </p:spPr>
        <p:txBody>
          <a:bodyPr wrap="square" lIns="121890" tIns="60945" rIns="121890" bIns="60945">
            <a:spAutoFit/>
          </a:bodyPr>
          <a:lstStyle/>
          <a:p>
            <a:pPr defTabSz="609411">
              <a:defRPr/>
            </a:pPr>
            <a:r>
              <a:rPr lang="en-US" altLang="zh-TW" sz="4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facebook.com/</a:t>
            </a:r>
            <a:r>
              <a:rPr lang="en-US" altLang="zh-TW" sz="48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stevyli</a:t>
            </a:r>
            <a:r>
              <a:rPr lang="en-US" sz="4800" spc="24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94" y="2921002"/>
            <a:ext cx="1370579" cy="1027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4190182"/>
            <a:ext cx="1178064" cy="10676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0362A04-4EBF-654C-A181-1EED26EAEBAF}"/>
              </a:ext>
            </a:extLst>
          </p:cNvPr>
          <p:cNvSpPr txBox="1"/>
          <p:nvPr/>
        </p:nvSpPr>
        <p:spPr>
          <a:xfrm>
            <a:off x="812800" y="381001"/>
            <a:ext cx="10509245" cy="184663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609411"/>
            <a:r>
              <a:rPr lang="en-US" sz="4800" spc="400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FOLLOW </a:t>
            </a:r>
            <a:r>
              <a:rPr lang="en-US" sz="6400" b="1" spc="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ME</a:t>
            </a:r>
            <a:r>
              <a:rPr lang="en-US" sz="4800" spc="400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pPr algn="r" defTabSz="609411"/>
            <a:r>
              <a:rPr lang="en-US" sz="4800" spc="400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ON SOCIAL MEDIA</a:t>
            </a:r>
            <a:endParaRPr lang="en-US" sz="4800" b="1" spc="400" dirty="0">
              <a:solidFill>
                <a:srgbClr val="E7E6E6">
                  <a:lumMod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0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900651"/>
            <a:ext cx="9601200" cy="3581400"/>
          </a:xfrm>
        </p:spPr>
        <p:txBody>
          <a:bodyPr>
            <a:normAutofit/>
          </a:bodyPr>
          <a:lstStyle/>
          <a:p>
            <a:r>
              <a:rPr kumimoji="1" lang="zh-TW" altLang="en-US" sz="2800" b="1" dirty="0"/>
              <a:t>改善精液</a:t>
            </a:r>
            <a:r>
              <a:rPr kumimoji="1" lang="zh-TW" altLang="en-US" sz="2800" b="1" dirty="0" smtClean="0"/>
              <a:t>結構，增加</a:t>
            </a:r>
            <a:r>
              <a:rPr kumimoji="1" lang="zh-TW" altLang="en-US" sz="2800" b="1" dirty="0"/>
              <a:t>生育率</a:t>
            </a:r>
            <a:endParaRPr kumimoji="1" lang="en-US" altLang="zh-TW" sz="2800" b="1" dirty="0"/>
          </a:p>
          <a:p>
            <a:r>
              <a:rPr kumimoji="1" lang="zh-TW" altLang="en-US" sz="2800" b="1" dirty="0"/>
              <a:t>清除血管中的尿酸</a:t>
            </a:r>
            <a:r>
              <a:rPr kumimoji="1" lang="zh-TW" altLang="en-US" sz="2800" b="1" dirty="0" smtClean="0"/>
              <a:t>結晶體，減輕</a:t>
            </a:r>
            <a:r>
              <a:rPr kumimoji="1" lang="zh-TW" altLang="en-US" sz="2800" b="1" dirty="0"/>
              <a:t>痛風症狀</a:t>
            </a:r>
            <a:endParaRPr kumimoji="1" lang="en-US" altLang="zh-TW" sz="2800" b="1" dirty="0"/>
          </a:p>
          <a:p>
            <a:r>
              <a:rPr kumimoji="1" lang="zh-TW" altLang="en-US" sz="2800" b="1" dirty="0"/>
              <a:t>幫助過動</a:t>
            </a:r>
            <a:r>
              <a:rPr kumimoji="1" lang="zh-TW" altLang="en-US" sz="2800" b="1" dirty="0" smtClean="0"/>
              <a:t>兒，減緩</a:t>
            </a:r>
            <a:r>
              <a:rPr kumimoji="1" lang="zh-TW" altLang="en-US" sz="2800" b="1" dirty="0"/>
              <a:t>注意力不足過動症</a:t>
            </a:r>
            <a:r>
              <a:rPr kumimoji="1" lang="en-US" altLang="zh-TW" sz="2800" b="1" dirty="0"/>
              <a:t>(ADHD)</a:t>
            </a:r>
          </a:p>
          <a:p>
            <a:pPr>
              <a:spcAft>
                <a:spcPts val="600"/>
              </a:spcAft>
            </a:pPr>
            <a:r>
              <a:rPr kumimoji="1" lang="zh-TW" altLang="en-US" sz="2800" b="1" dirty="0"/>
              <a:t>減低因紫外線引起的皮膚癌發生機率</a:t>
            </a:r>
            <a:endParaRPr kumimoji="1" lang="en-US" altLang="zh-TW" sz="2800" b="1" dirty="0"/>
          </a:p>
          <a:p>
            <a:r>
              <a:rPr kumimoji="1" lang="zh-TW" altLang="en-US" sz="2800" b="1" dirty="0"/>
              <a:t>強化膠原</a:t>
            </a:r>
            <a:r>
              <a:rPr kumimoji="1" lang="zh-TW" altLang="en-US" sz="2800" b="1" dirty="0" smtClean="0"/>
              <a:t>蛋白，阻礙</a:t>
            </a:r>
            <a:r>
              <a:rPr kumimoji="1" lang="zh-TW" altLang="en-US" sz="2800" b="1" dirty="0"/>
              <a:t>黑色素</a:t>
            </a:r>
            <a:r>
              <a:rPr kumimoji="1" lang="zh-TW" altLang="en-US" sz="2800" b="1" dirty="0" smtClean="0"/>
              <a:t>形成，有</a:t>
            </a:r>
            <a:r>
              <a:rPr kumimoji="1" lang="zh-TW" altLang="en-US" sz="2800" b="1" dirty="0"/>
              <a:t>美白</a:t>
            </a:r>
            <a:r>
              <a:rPr kumimoji="1" lang="zh-TW" altLang="en-US" sz="2800" b="1" dirty="0" smtClean="0"/>
              <a:t>效果</a:t>
            </a:r>
            <a:endParaRPr kumimoji="1" lang="en-US" altLang="zh-TW" sz="2800" b="1" dirty="0"/>
          </a:p>
          <a:p>
            <a:r>
              <a:rPr kumimoji="1" lang="zh-TW" altLang="en-US" sz="2800" b="1" dirty="0"/>
              <a:t>研究證明罹癌風險較低</a:t>
            </a:r>
            <a:r>
              <a:rPr kumimoji="1" lang="en-US" altLang="zh-TW" sz="2800" b="1" dirty="0"/>
              <a:t>:</a:t>
            </a:r>
            <a:r>
              <a:rPr kumimoji="1" lang="zh-TW" altLang="en-US" sz="2800" b="1" dirty="0"/>
              <a:t>乳癌、食道癌、大腸癌、卵巢癌</a:t>
            </a:r>
          </a:p>
          <a:p>
            <a:endParaRPr kumimoji="1" lang="zh-TW" altLang="en-US" sz="2800" b="1" dirty="0"/>
          </a:p>
        </p:txBody>
      </p:sp>
      <p:pic>
        <p:nvPicPr>
          <p:cNvPr id="5" name="Picture 10" descr="Logo緑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0FF00"/>
              </a:clrFrom>
              <a:clrTo>
                <a:srgbClr val="A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8861" y="5238305"/>
            <a:ext cx="1525454" cy="148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650494" y="6157671"/>
            <a:ext cx="6221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+mj-ea"/>
                <a:ea typeface="+mj-ea"/>
              </a:rPr>
              <a:t>http://</a:t>
            </a:r>
            <a:r>
              <a:rPr lang="en-US" altLang="zh-TW" sz="1400" dirty="0" err="1">
                <a:latin typeface="+mj-ea"/>
                <a:ea typeface="+mj-ea"/>
              </a:rPr>
              <a:t>www.pycnogenol.com</a:t>
            </a:r>
            <a:r>
              <a:rPr lang="en-US" altLang="zh-TW" sz="1400" dirty="0">
                <a:latin typeface="+mj-ea"/>
                <a:ea typeface="+mj-ea"/>
              </a:rPr>
              <a:t>/applications/properties/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892748" cy="1485900"/>
          </a:xfrm>
        </p:spPr>
        <p:txBody>
          <a:bodyPr>
            <a:normAutofit/>
          </a:bodyPr>
          <a:lstStyle/>
          <a:p>
            <a:r>
              <a:rPr kumimoji="1" lang="zh-TW" altLang="en-US" b="1" dirty="0">
                <a:solidFill>
                  <a:srgbClr val="7030A0"/>
                </a:solidFill>
                <a:latin typeface="+mj-ea"/>
              </a:rPr>
              <a:t>松樹皮萃取物</a:t>
            </a:r>
            <a:r>
              <a:rPr kumimoji="1" lang="en-US" altLang="zh-TW" b="1" dirty="0">
                <a:solidFill>
                  <a:srgbClr val="7030A0"/>
                </a:solidFill>
                <a:latin typeface="+mj-ea"/>
              </a:rPr>
              <a:t>—</a:t>
            </a:r>
            <a:r>
              <a:rPr kumimoji="1" lang="en-US" altLang="zh-TW" b="1" cap="none" dirty="0" err="1" smtClean="0">
                <a:solidFill>
                  <a:srgbClr val="7030A0"/>
                </a:solidFill>
                <a:latin typeface="+mj-ea"/>
                <a:cs typeface="BiauKai"/>
              </a:rPr>
              <a:t>Pycnogenol</a:t>
            </a:r>
            <a:r>
              <a:rPr kumimoji="1" lang="zh-TW" altLang="en-US" b="1" baseline="30000" dirty="0" smtClean="0">
                <a:solidFill>
                  <a:srgbClr val="7030A0"/>
                </a:solidFill>
                <a:latin typeface="+mj-ea"/>
              </a:rPr>
              <a:t>®</a:t>
            </a:r>
            <a:r>
              <a:rPr kumimoji="1" lang="zh-CN" altLang="en-US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SimHei" panose="02010609060101010101"/>
              </a:rPr>
              <a:t>碧</a:t>
            </a:r>
            <a:r>
              <a:rPr kumimoji="1" lang="zh-TW" altLang="en-US" b="1" dirty="0" smtClean="0">
                <a:solidFill>
                  <a:srgbClr val="7030A0"/>
                </a:solidFill>
                <a:latin typeface="+mj-ea"/>
              </a:rPr>
              <a:t>容</a:t>
            </a:r>
            <a:r>
              <a:rPr kumimoji="1" lang="zh-TW" altLang="en-US" b="1" dirty="0">
                <a:solidFill>
                  <a:srgbClr val="7030A0"/>
                </a:solidFill>
                <a:latin typeface="+mj-ea"/>
              </a:rPr>
              <a:t>健</a:t>
            </a:r>
            <a:r>
              <a:rPr kumimoji="1" lang="zh-TW" altLang="en-US" b="1" baseline="30000" dirty="0">
                <a:solidFill>
                  <a:srgbClr val="7030A0"/>
                </a:solidFill>
                <a:latin typeface="+mj-ea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893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10617"/>
          <a:stretch/>
        </p:blipFill>
        <p:spPr>
          <a:xfrm>
            <a:off x="-18607" y="0"/>
            <a:ext cx="1219200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762460" y="515932"/>
            <a:ext cx="9144000" cy="812202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9674" y="522817"/>
            <a:ext cx="9106786" cy="6429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ahoma" pitchFamily="34" charset="0"/>
              </a:rPr>
              <a:t>碧</a:t>
            </a:r>
            <a:r>
              <a:rPr lang="zh-TW" altLang="en-US" sz="2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微軟正黑體" panose="020B0604030504040204" pitchFamily="34" charset="-120"/>
                <a:cs typeface="Tahoma" pitchFamily="34" charset="0"/>
              </a:rPr>
              <a:t>容健</a:t>
            </a:r>
            <a:r>
              <a:rPr lang="en-US" altLang="ja-JP" sz="2400" b="1" baseline="300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微軟正黑體" panose="020B0604030504040204" pitchFamily="34" charset="-120"/>
                <a:cs typeface="Tahoma" pitchFamily="34" charset="0"/>
              </a:rPr>
              <a:t>®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：在</a:t>
            </a:r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Medline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（醫學文獻分析及檢索系統）中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有超過</a:t>
            </a:r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410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項結果</a:t>
            </a:r>
          </a:p>
        </p:txBody>
      </p:sp>
      <p:sp>
        <p:nvSpPr>
          <p:cNvPr id="6" name="Isosceles Triangle 8"/>
          <p:cNvSpPr/>
          <p:nvPr/>
        </p:nvSpPr>
        <p:spPr>
          <a:xfrm rot="16200000" flipV="1">
            <a:off x="1467698" y="995129"/>
            <a:ext cx="430148" cy="157160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2450145" y="1403619"/>
            <a:ext cx="1668248" cy="754625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53058" y="1676852"/>
            <a:ext cx="4666619" cy="153783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cs typeface="Arial" pitchFamily="34" charset="0"/>
              </a:rPr>
              <a:t>2017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cs typeface="Arial" pitchFamily="34" charset="0"/>
              </a:rPr>
              <a:t>年：多了超過</a:t>
            </a:r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cs typeface="Arial" pitchFamily="34" charset="0"/>
              </a:rPr>
              <a:t>20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cs typeface="Arial" pitchFamily="34" charset="0"/>
              </a:rPr>
              <a:t>項研究</a:t>
            </a:r>
          </a:p>
        </p:txBody>
      </p:sp>
      <p:grpSp>
        <p:nvGrpSpPr>
          <p:cNvPr id="9" name="Group 6"/>
          <p:cNvGrpSpPr/>
          <p:nvPr/>
        </p:nvGrpSpPr>
        <p:grpSpPr>
          <a:xfrm>
            <a:off x="5195990" y="3406560"/>
            <a:ext cx="1762806" cy="1861383"/>
            <a:chOff x="3428992" y="1285860"/>
            <a:chExt cx="2033425" cy="2147135"/>
          </a:xfrm>
        </p:grpSpPr>
        <p:pic>
          <p:nvPicPr>
            <p:cNvPr id="10" name="Picture 10" descr="Hexagone - V3 cop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992" y="1285860"/>
              <a:ext cx="2033425" cy="214713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3557608" y="2243386"/>
              <a:ext cx="1776192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  <a:latin typeface="微軟正黑體" panose="020B0604030504040204" pitchFamily="34" charset="-120"/>
                  <a:cs typeface="Arial" pitchFamily="34" charset="0"/>
                </a:rPr>
                <a:t>以研究為基礎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28" y="344715"/>
            <a:ext cx="4518074" cy="605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7892144" y="1217359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/>
              <a:t>高</a:t>
            </a:r>
            <a:r>
              <a:rPr kumimoji="1" lang="zh-TW" altLang="en-US" sz="4800" b="1" dirty="0">
                <a:solidFill>
                  <a:srgbClr val="FF0000"/>
                </a:solidFill>
              </a:rPr>
              <a:t>血壓</a:t>
            </a:r>
            <a:endParaRPr kumimoji="1" lang="zh-TW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6899398" y="1969339"/>
            <a:ext cx="3768602" cy="314050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49973" y="4584728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/>
              <a:t>高</a:t>
            </a:r>
            <a:r>
              <a:rPr kumimoji="1" lang="zh-TW" altLang="en-US" sz="4800" b="1" dirty="0">
                <a:solidFill>
                  <a:srgbClr val="008000"/>
                </a:solidFill>
              </a:rPr>
              <a:t>血糖</a:t>
            </a:r>
            <a:endParaRPr kumimoji="1" lang="zh-TW" altLang="en-US" sz="3600" b="1" dirty="0">
              <a:solidFill>
                <a:srgbClr val="008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72536" y="353959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/>
              <a:t>高</a:t>
            </a:r>
            <a:r>
              <a:rPr kumimoji="1" lang="zh-TW" altLang="en-US" sz="4800" b="1" dirty="0">
                <a:solidFill>
                  <a:srgbClr val="4146E9"/>
                </a:solidFill>
              </a:rPr>
              <a:t>血脂</a:t>
            </a:r>
            <a:endParaRPr kumimoji="1" lang="zh-TW" altLang="en-US" sz="3600" b="1" dirty="0">
              <a:solidFill>
                <a:srgbClr val="4146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lacebo arm"/>
          <p:cNvGrpSpPr/>
          <p:nvPr/>
        </p:nvGrpSpPr>
        <p:grpSpPr>
          <a:xfrm>
            <a:off x="3913909" y="3138055"/>
            <a:ext cx="4343400" cy="1939636"/>
            <a:chOff x="2389909" y="3138055"/>
            <a:chExt cx="4343400" cy="1939636"/>
          </a:xfrm>
        </p:grpSpPr>
        <p:sp>
          <p:nvSpPr>
            <p:cNvPr id="2" name="Placebo arm"/>
            <p:cNvSpPr/>
            <p:nvPr/>
          </p:nvSpPr>
          <p:spPr>
            <a:xfrm>
              <a:off x="2389909" y="3138055"/>
              <a:ext cx="4343400" cy="1939636"/>
            </a:xfrm>
            <a:custGeom>
              <a:avLst/>
              <a:gdLst>
                <a:gd name="connsiteX0" fmla="*/ 0 w 4343400"/>
                <a:gd name="connsiteY0" fmla="*/ 1939636 h 1939636"/>
                <a:gd name="connsiteX1" fmla="*/ 1482436 w 4343400"/>
                <a:gd name="connsiteY1" fmla="*/ 1683327 h 1939636"/>
                <a:gd name="connsiteX2" fmla="*/ 2930236 w 4343400"/>
                <a:gd name="connsiteY2" fmla="*/ 1115290 h 1939636"/>
                <a:gd name="connsiteX3" fmla="*/ 4343400 w 4343400"/>
                <a:gd name="connsiteY3" fmla="*/ 0 h 193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400" h="1939636">
                  <a:moveTo>
                    <a:pt x="0" y="1939636"/>
                  </a:moveTo>
                  <a:cubicBezTo>
                    <a:pt x="497031" y="1880177"/>
                    <a:pt x="994063" y="1820718"/>
                    <a:pt x="1482436" y="1683327"/>
                  </a:cubicBezTo>
                  <a:cubicBezTo>
                    <a:pt x="1970809" y="1545936"/>
                    <a:pt x="2453409" y="1395844"/>
                    <a:pt x="2930236" y="1115290"/>
                  </a:cubicBezTo>
                  <a:cubicBezTo>
                    <a:pt x="3407063" y="834736"/>
                    <a:pt x="3875231" y="417368"/>
                    <a:pt x="4343400" y="0"/>
                  </a:cubicBezTo>
                </a:path>
              </a:pathLst>
            </a:custGeom>
            <a:noFill/>
            <a:ln w="254000">
              <a:solidFill>
                <a:schemeClr val="tx1">
                  <a:lumMod val="65000"/>
                </a:schemeClr>
              </a:solidFill>
            </a:ln>
            <a:effectLst>
              <a:outerShdw blurRad="127000" dist="25400" dir="2700000" algn="tl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 rot="19212330">
              <a:off x="5570284" y="3527234"/>
              <a:ext cx="9541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spcAft>
                  <a:spcPct val="40000"/>
                </a:spcAft>
                <a:defRPr/>
              </a:pP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安慰劑</a:t>
              </a:r>
              <a:endParaRPr lang="en-GB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Pycnogenol arm"/>
          <p:cNvGrpSpPr/>
          <p:nvPr/>
        </p:nvGrpSpPr>
        <p:grpSpPr>
          <a:xfrm>
            <a:off x="3906982" y="1801092"/>
            <a:ext cx="4357254" cy="3262745"/>
            <a:chOff x="2382982" y="1801091"/>
            <a:chExt cx="4357254" cy="3262745"/>
          </a:xfrm>
        </p:grpSpPr>
        <p:sp>
          <p:nvSpPr>
            <p:cNvPr id="3" name="Pcnogenol arm"/>
            <p:cNvSpPr/>
            <p:nvPr/>
          </p:nvSpPr>
          <p:spPr>
            <a:xfrm>
              <a:off x="2382982" y="1801091"/>
              <a:ext cx="4357254" cy="3262745"/>
            </a:xfrm>
            <a:custGeom>
              <a:avLst/>
              <a:gdLst>
                <a:gd name="connsiteX0" fmla="*/ 0 w 4357254"/>
                <a:gd name="connsiteY0" fmla="*/ 3262745 h 3262745"/>
                <a:gd name="connsiteX1" fmla="*/ 1510145 w 4357254"/>
                <a:gd name="connsiteY1" fmla="*/ 2576945 h 3262745"/>
                <a:gd name="connsiteX2" fmla="*/ 2957945 w 4357254"/>
                <a:gd name="connsiteY2" fmla="*/ 1683327 h 3262745"/>
                <a:gd name="connsiteX3" fmla="*/ 4357254 w 4357254"/>
                <a:gd name="connsiteY3" fmla="*/ 0 h 3262745"/>
                <a:gd name="connsiteX0" fmla="*/ 0 w 4357254"/>
                <a:gd name="connsiteY0" fmla="*/ 3262745 h 3262745"/>
                <a:gd name="connsiteX1" fmla="*/ 1510145 w 4357254"/>
                <a:gd name="connsiteY1" fmla="*/ 2576945 h 3262745"/>
                <a:gd name="connsiteX2" fmla="*/ 2957945 w 4357254"/>
                <a:gd name="connsiteY2" fmla="*/ 1683327 h 3262745"/>
                <a:gd name="connsiteX3" fmla="*/ 4357254 w 4357254"/>
                <a:gd name="connsiteY3" fmla="*/ 0 h 3262745"/>
                <a:gd name="connsiteX0" fmla="*/ 0 w 4357254"/>
                <a:gd name="connsiteY0" fmla="*/ 3262745 h 3262745"/>
                <a:gd name="connsiteX1" fmla="*/ 1510145 w 4357254"/>
                <a:gd name="connsiteY1" fmla="*/ 2576945 h 3262745"/>
                <a:gd name="connsiteX2" fmla="*/ 2957945 w 4357254"/>
                <a:gd name="connsiteY2" fmla="*/ 1683327 h 3262745"/>
                <a:gd name="connsiteX3" fmla="*/ 4357254 w 4357254"/>
                <a:gd name="connsiteY3" fmla="*/ 0 h 3262745"/>
                <a:gd name="connsiteX0" fmla="*/ 0 w 4357254"/>
                <a:gd name="connsiteY0" fmla="*/ 3262745 h 3262745"/>
                <a:gd name="connsiteX1" fmla="*/ 1510145 w 4357254"/>
                <a:gd name="connsiteY1" fmla="*/ 2576945 h 3262745"/>
                <a:gd name="connsiteX2" fmla="*/ 2957945 w 4357254"/>
                <a:gd name="connsiteY2" fmla="*/ 1683327 h 3262745"/>
                <a:gd name="connsiteX3" fmla="*/ 4357254 w 4357254"/>
                <a:gd name="connsiteY3" fmla="*/ 0 h 3262745"/>
                <a:gd name="connsiteX0" fmla="*/ 0 w 4357254"/>
                <a:gd name="connsiteY0" fmla="*/ 3262745 h 3262745"/>
                <a:gd name="connsiteX1" fmla="*/ 1510145 w 4357254"/>
                <a:gd name="connsiteY1" fmla="*/ 2576945 h 3262745"/>
                <a:gd name="connsiteX2" fmla="*/ 2957945 w 4357254"/>
                <a:gd name="connsiteY2" fmla="*/ 1660467 h 3262745"/>
                <a:gd name="connsiteX3" fmla="*/ 4357254 w 4357254"/>
                <a:gd name="connsiteY3" fmla="*/ 0 h 3262745"/>
                <a:gd name="connsiteX0" fmla="*/ 0 w 4357254"/>
                <a:gd name="connsiteY0" fmla="*/ 3262745 h 3262745"/>
                <a:gd name="connsiteX1" fmla="*/ 1510145 w 4357254"/>
                <a:gd name="connsiteY1" fmla="*/ 2576945 h 3262745"/>
                <a:gd name="connsiteX2" fmla="*/ 2957945 w 4357254"/>
                <a:gd name="connsiteY2" fmla="*/ 1660467 h 3262745"/>
                <a:gd name="connsiteX3" fmla="*/ 4357254 w 4357254"/>
                <a:gd name="connsiteY3" fmla="*/ 0 h 3262745"/>
                <a:gd name="connsiteX0" fmla="*/ 0 w 4357254"/>
                <a:gd name="connsiteY0" fmla="*/ 3262745 h 3262745"/>
                <a:gd name="connsiteX1" fmla="*/ 1510145 w 4357254"/>
                <a:gd name="connsiteY1" fmla="*/ 2576945 h 3262745"/>
                <a:gd name="connsiteX2" fmla="*/ 2957945 w 4357254"/>
                <a:gd name="connsiteY2" fmla="*/ 1660467 h 3262745"/>
                <a:gd name="connsiteX3" fmla="*/ 4357254 w 4357254"/>
                <a:gd name="connsiteY3" fmla="*/ 0 h 326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7254" h="3262745">
                  <a:moveTo>
                    <a:pt x="0" y="3262745"/>
                  </a:moveTo>
                  <a:cubicBezTo>
                    <a:pt x="508577" y="3051463"/>
                    <a:pt x="1017154" y="2843991"/>
                    <a:pt x="1510145" y="2576945"/>
                  </a:cubicBezTo>
                  <a:cubicBezTo>
                    <a:pt x="2003136" y="2309899"/>
                    <a:pt x="2496873" y="2064408"/>
                    <a:pt x="2957945" y="1660467"/>
                  </a:cubicBezTo>
                  <a:cubicBezTo>
                    <a:pt x="3419017" y="1256526"/>
                    <a:pt x="3894858" y="626918"/>
                    <a:pt x="4357254" y="0"/>
                  </a:cubicBezTo>
                </a:path>
              </a:pathLst>
            </a:custGeom>
            <a:ln w="317500">
              <a:solidFill>
                <a:srgbClr val="67C783"/>
              </a:solidFill>
            </a:ln>
            <a:effectLst>
              <a:outerShdw blurRad="127000" dist="25400" dir="2700000" algn="tl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 rot="18618029">
              <a:off x="5632772" y="2530771"/>
              <a:ext cx="8370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spcAft>
                  <a:spcPct val="40000"/>
                </a:spcAft>
                <a:defRPr/>
              </a:pPr>
              <a:r>
                <a:rPr lang="zh-TW" altLang="en-US" sz="14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碧容健</a:t>
              </a:r>
              <a:r>
                <a:rPr lang="en-US" altLang="zh-TW" sz="1400" baseline="3000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®</a:t>
              </a:r>
              <a:endParaRPr lang="en-GB" sz="1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Pycno dot 3"/>
          <p:cNvGrpSpPr>
            <a:grpSpLocks noChangeAspect="1"/>
          </p:cNvGrpSpPr>
          <p:nvPr/>
        </p:nvGrpSpPr>
        <p:grpSpPr>
          <a:xfrm>
            <a:off x="7862172" y="1444691"/>
            <a:ext cx="767491" cy="712800"/>
            <a:chOff x="1565325" y="2666516"/>
            <a:chExt cx="852767" cy="792000"/>
          </a:xfr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lowchart: Connector 39"/>
            <p:cNvSpPr>
              <a:spLocks noChangeAspect="1"/>
            </p:cNvSpPr>
            <p:nvPr/>
          </p:nvSpPr>
          <p:spPr>
            <a:xfrm>
              <a:off x="1626092" y="2666516"/>
              <a:ext cx="792000" cy="792000"/>
            </a:xfrm>
            <a:prstGeom prst="flowChartConnector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65325" y="2862462"/>
              <a:ext cx="81076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pc="-100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+46%</a:t>
              </a:r>
              <a:endParaRPr lang="en-GB" spc="-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Pycno dot 2"/>
          <p:cNvGrpSpPr>
            <a:grpSpLocks noChangeAspect="1"/>
          </p:cNvGrpSpPr>
          <p:nvPr/>
        </p:nvGrpSpPr>
        <p:grpSpPr>
          <a:xfrm>
            <a:off x="6439613" y="3101877"/>
            <a:ext cx="759024" cy="712800"/>
            <a:chOff x="1574733" y="2666516"/>
            <a:chExt cx="843359" cy="792000"/>
          </a:xfr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Flowchart: Connector 46"/>
            <p:cNvSpPr>
              <a:spLocks noChangeAspect="1"/>
            </p:cNvSpPr>
            <p:nvPr/>
          </p:nvSpPr>
          <p:spPr>
            <a:xfrm>
              <a:off x="1626092" y="2666516"/>
              <a:ext cx="792000" cy="792000"/>
            </a:xfrm>
            <a:prstGeom prst="flowChartConnector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74733" y="2862462"/>
              <a:ext cx="81076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pc="-100" dirty="0">
                  <a:solidFill>
                    <a:srgbClr val="FFFFFF"/>
                  </a:solidFill>
                  <a:latin typeface="+mn-ea"/>
                  <a:cs typeface="Times New Roman" panose="02020603050405020304" pitchFamily="18" charset="0"/>
                </a:rPr>
                <a:t>+38%</a:t>
              </a:r>
              <a:endParaRPr lang="en-GB" spc="-100" dirty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Baseline dot"/>
          <p:cNvGrpSpPr>
            <a:grpSpLocks noChangeAspect="1"/>
          </p:cNvGrpSpPr>
          <p:nvPr/>
        </p:nvGrpSpPr>
        <p:grpSpPr>
          <a:xfrm>
            <a:off x="3641742" y="4662527"/>
            <a:ext cx="712802" cy="712803"/>
            <a:chOff x="1626092" y="2666516"/>
            <a:chExt cx="792000" cy="792000"/>
          </a:xfr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Flowchart: Connector 49"/>
            <p:cNvSpPr>
              <a:spLocks noChangeAspect="1"/>
            </p:cNvSpPr>
            <p:nvPr/>
          </p:nvSpPr>
          <p:spPr>
            <a:xfrm>
              <a:off x="1626092" y="2666516"/>
              <a:ext cx="792000" cy="792000"/>
            </a:xfrm>
            <a:prstGeom prst="flowChartConnector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42596" y="2865086"/>
              <a:ext cx="746641" cy="37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TW" altLang="en-US" sz="2000" spc="-100" dirty="0">
                  <a:solidFill>
                    <a:srgbClr val="FFFFFF"/>
                  </a:solidFill>
                  <a:latin typeface="+mn-ea"/>
                  <a:cs typeface="Times New Roman" panose="02020603050405020304" pitchFamily="18" charset="0"/>
                </a:rPr>
                <a:t>基值</a:t>
              </a:r>
              <a:endParaRPr lang="en-GB" sz="2000" spc="-100" dirty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placebo dot 3"/>
          <p:cNvSpPr>
            <a:spLocks noChangeAspect="1"/>
          </p:cNvSpPr>
          <p:nvPr/>
        </p:nvSpPr>
        <p:spPr>
          <a:xfrm>
            <a:off x="8102975" y="2986097"/>
            <a:ext cx="299376" cy="299376"/>
          </a:xfrm>
          <a:prstGeom prst="flowChartConnector">
            <a:avLst/>
          </a:prstGeom>
          <a:solidFill>
            <a:schemeClr val="tx1">
              <a:lumMod val="50000"/>
            </a:schemeClr>
          </a:solidFill>
          <a:ln w="349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placebo dot 1"/>
          <p:cNvSpPr>
            <a:spLocks noChangeAspect="1"/>
          </p:cNvSpPr>
          <p:nvPr/>
        </p:nvSpPr>
        <p:spPr>
          <a:xfrm>
            <a:off x="5240941" y="4657356"/>
            <a:ext cx="299376" cy="299376"/>
          </a:xfrm>
          <a:prstGeom prst="flowChartConnector">
            <a:avLst/>
          </a:prstGeom>
          <a:solidFill>
            <a:schemeClr val="tx1">
              <a:lumMod val="50000"/>
            </a:schemeClr>
          </a:solidFill>
          <a:ln w="349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lacebo dot 2"/>
          <p:cNvSpPr>
            <a:spLocks noChangeAspect="1"/>
          </p:cNvSpPr>
          <p:nvPr/>
        </p:nvSpPr>
        <p:spPr>
          <a:xfrm>
            <a:off x="6688884" y="4107283"/>
            <a:ext cx="299376" cy="299376"/>
          </a:xfrm>
          <a:prstGeom prst="flowChartConnector">
            <a:avLst/>
          </a:prstGeom>
          <a:solidFill>
            <a:schemeClr val="tx1">
              <a:lumMod val="50000"/>
            </a:schemeClr>
          </a:solidFill>
          <a:ln w="349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Pycno dot 1"/>
          <p:cNvGrpSpPr>
            <a:grpSpLocks noChangeAspect="1"/>
          </p:cNvGrpSpPr>
          <p:nvPr/>
        </p:nvGrpSpPr>
        <p:grpSpPr>
          <a:xfrm>
            <a:off x="5000138" y="3996488"/>
            <a:ext cx="759024" cy="712800"/>
            <a:chOff x="1574733" y="2666516"/>
            <a:chExt cx="843359" cy="792000"/>
          </a:xfr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Flowchart: Connector 43"/>
            <p:cNvSpPr>
              <a:spLocks noChangeAspect="1"/>
            </p:cNvSpPr>
            <p:nvPr/>
          </p:nvSpPr>
          <p:spPr>
            <a:xfrm>
              <a:off x="1626092" y="2666516"/>
              <a:ext cx="792000" cy="792000"/>
            </a:xfrm>
            <a:prstGeom prst="flowChartConnector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74733" y="2862462"/>
              <a:ext cx="81076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pc="-100" dirty="0">
                  <a:solidFill>
                    <a:srgbClr val="FFFFFF"/>
                  </a:solidFill>
                  <a:latin typeface="+mn-ea"/>
                  <a:cs typeface="Times New Roman" panose="02020603050405020304" pitchFamily="18" charset="0"/>
                </a:rPr>
                <a:t>+30%</a:t>
              </a:r>
              <a:endParaRPr lang="en-GB" spc="-100" dirty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Arrow 1"/>
          <p:cNvSpPr/>
          <p:nvPr/>
        </p:nvSpPr>
        <p:spPr>
          <a:xfrm>
            <a:off x="5207749" y="4560406"/>
            <a:ext cx="365760" cy="341376"/>
          </a:xfrm>
          <a:prstGeom prst="upArrow">
            <a:avLst/>
          </a:prstGeom>
          <a:gradFill flip="none" rotWithShape="1">
            <a:gsLst>
              <a:gs pos="0">
                <a:schemeClr val="tx1">
                  <a:lumMod val="65000"/>
                  <a:alpha val="0"/>
                </a:schemeClr>
              </a:gs>
              <a:gs pos="40000">
                <a:srgbClr val="86A88F">
                  <a:alpha val="50000"/>
                </a:srgbClr>
              </a:gs>
              <a:gs pos="100000">
                <a:srgbClr val="67C783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40000">
                  <a:srgbClr val="86A88F">
                    <a:alpha val="49000"/>
                  </a:srgbClr>
                </a:gs>
                <a:gs pos="100000">
                  <a:srgbClr val="67C783"/>
                </a:gs>
              </a:gsLst>
              <a:lin ang="16200000" scaled="1"/>
              <a:tileRect/>
            </a:gradFill>
          </a:ln>
          <a:scene3d>
            <a:camera prst="orthographicFront"/>
            <a:lightRig rig="sof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8066116" y="1934828"/>
            <a:ext cx="365760" cy="1316736"/>
          </a:xfrm>
          <a:prstGeom prst="upArrow">
            <a:avLst/>
          </a:prstGeom>
          <a:gradFill flip="none" rotWithShape="1">
            <a:gsLst>
              <a:gs pos="0">
                <a:schemeClr val="tx1">
                  <a:lumMod val="65000"/>
                  <a:alpha val="0"/>
                </a:schemeClr>
              </a:gs>
              <a:gs pos="40000">
                <a:srgbClr val="86A88F">
                  <a:alpha val="50000"/>
                </a:srgbClr>
              </a:gs>
              <a:gs pos="100000">
                <a:srgbClr val="67C783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40000">
                  <a:srgbClr val="86A88F">
                    <a:alpha val="49000"/>
                  </a:srgbClr>
                </a:gs>
                <a:gs pos="100000">
                  <a:srgbClr val="67C783"/>
                </a:gs>
              </a:gsLst>
              <a:lin ang="16200000" scaled="1"/>
              <a:tileRect/>
            </a:gradFill>
          </a:ln>
          <a:scene3d>
            <a:camera prst="orthographicFront"/>
            <a:lightRig rig="sof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6658404" y="3639754"/>
            <a:ext cx="365760" cy="701040"/>
          </a:xfrm>
          <a:prstGeom prst="upArrow">
            <a:avLst/>
          </a:prstGeom>
          <a:gradFill flip="none" rotWithShape="1">
            <a:gsLst>
              <a:gs pos="0">
                <a:schemeClr val="tx1">
                  <a:lumMod val="65000"/>
                  <a:alpha val="0"/>
                </a:schemeClr>
              </a:gs>
              <a:gs pos="40000">
                <a:srgbClr val="86A88F">
                  <a:alpha val="50000"/>
                </a:srgbClr>
              </a:gs>
              <a:gs pos="100000">
                <a:srgbClr val="67C783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40000">
                  <a:srgbClr val="86A88F">
                    <a:alpha val="49000"/>
                  </a:srgbClr>
                </a:gs>
                <a:gs pos="100000">
                  <a:srgbClr val="67C783"/>
                </a:gs>
              </a:gsLst>
              <a:lin ang="16200000" scaled="1"/>
              <a:tileRect/>
            </a:gradFill>
          </a:ln>
          <a:scene3d>
            <a:camera prst="orthographicFront"/>
            <a:lightRig rig="sof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667972" y="6389519"/>
            <a:ext cx="4250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Nishioka et al.,  Hypertens Res 30: 775-780, 2007</a:t>
            </a:r>
          </a:p>
        </p:txBody>
      </p:sp>
      <p:pic>
        <p:nvPicPr>
          <p:cNvPr id="30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1149" y="5820518"/>
            <a:ext cx="1541587" cy="746667"/>
          </a:xfrm>
          <a:prstGeom prst="rect">
            <a:avLst/>
          </a:prstGeom>
          <a:noFill/>
          <a:effectLst>
            <a:outerShdw blurRad="1270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2" name="Picture 4" descr="Artery relax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0144" y="3151303"/>
            <a:ext cx="2401824" cy="2333321"/>
          </a:xfrm>
          <a:prstGeom prst="rect">
            <a:avLst/>
          </a:prstGeom>
          <a:noFill/>
          <a:effectLst>
            <a:outerShdw dist="35921" dir="2700000" algn="ctr" rotWithShape="0">
              <a:srgbClr val="1E003D"/>
            </a:outerShdw>
          </a:effectLst>
        </p:spPr>
      </p:pic>
      <p:pic>
        <p:nvPicPr>
          <p:cNvPr id="34" name="Picture 4" descr="Artery relax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7444" y="2633473"/>
            <a:ext cx="3110557" cy="3021839"/>
          </a:xfrm>
          <a:prstGeom prst="rect">
            <a:avLst/>
          </a:prstGeom>
          <a:noFill/>
          <a:effectLst>
            <a:outerShdw dist="35921" dir="2700000" algn="ctr" rotWithShape="0">
              <a:srgbClr val="1E003D"/>
            </a:outerShdw>
          </a:effectLst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1981200" y="299209"/>
            <a:ext cx="9601536" cy="990600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碧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容健</a:t>
            </a:r>
            <a:r>
              <a:rPr lang="en-US" altLang="zh-TW" b="1" baseline="30000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®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降低血壓並改善血液循環</a:t>
            </a:r>
            <a:endParaRPr kumimoji="1"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4585" y="1995943"/>
            <a:ext cx="3048000" cy="1606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ct val="40000"/>
              </a:spcAft>
              <a:defRPr/>
            </a:pPr>
            <a:r>
              <a:rPr lang="zh-TW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前臂</a:t>
            </a:r>
            <a:endParaRPr lang="en-US" altLang="zh-TW" sz="28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spcAft>
                <a:spcPct val="40000"/>
              </a:spcAft>
              <a:defRPr/>
            </a:pPr>
            <a:r>
              <a:rPr lang="zh-TW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血液流動</a:t>
            </a:r>
            <a:r>
              <a:rPr lang="en-GB" altLang="zh-TW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lvl="0" algn="ctr">
              <a:spcAft>
                <a:spcPct val="40000"/>
              </a:spcAft>
              <a:defRPr/>
            </a:pPr>
            <a:r>
              <a:rPr lang="de-CH" altLang="zh-TW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[mL/100mL </a:t>
            </a:r>
            <a:r>
              <a:rPr lang="zh-TW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組織</a:t>
            </a:r>
            <a:r>
              <a:rPr lang="de-CH" altLang="zh-TW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]</a:t>
            </a:r>
            <a:endParaRPr lang="en-GB" altLang="zh-TW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0404" y="1465295"/>
            <a:ext cx="3048000" cy="1384995"/>
          </a:xfrm>
          <a:prstGeom prst="rect">
            <a:avLst/>
          </a:prstGeom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ct val="40000"/>
              </a:spcAft>
              <a:defRPr/>
            </a:pP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Aft>
                <a:spcPct val="40000"/>
              </a:spcAft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血液循環更順暢</a:t>
            </a:r>
            <a:endParaRPr lang="en-GB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5220" y="5488721"/>
            <a:ext cx="3734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ct val="40000"/>
              </a:spcAft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乙醯膽素引發的一氧化氮合成</a:t>
            </a:r>
          </a:p>
        </p:txBody>
      </p:sp>
    </p:spTree>
    <p:extLst>
      <p:ext uri="{BB962C8B-B14F-4D97-AF65-F5344CB8AC3E}">
        <p14:creationId xmlns:p14="http://schemas.microsoft.com/office/powerpoint/2010/main" val="35867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7" grpId="0" animBg="1"/>
      <p:bldP spid="16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05788" y="4545574"/>
            <a:ext cx="2265362" cy="746125"/>
            <a:chOff x="1110" y="2927"/>
            <a:chExt cx="1500" cy="509"/>
          </a:xfrm>
        </p:grpSpPr>
        <p:sp>
          <p:nvSpPr>
            <p:cNvPr id="141424" name="Freeform 3"/>
            <p:cNvSpPr>
              <a:spLocks/>
            </p:cNvSpPr>
            <p:nvPr/>
          </p:nvSpPr>
          <p:spPr bwMode="auto">
            <a:xfrm rot="-1210964">
              <a:off x="1110" y="2927"/>
              <a:ext cx="1500" cy="509"/>
            </a:xfrm>
            <a:custGeom>
              <a:avLst/>
              <a:gdLst>
                <a:gd name="T0" fmla="*/ 26 w 1500"/>
                <a:gd name="T1" fmla="*/ 137 h 509"/>
                <a:gd name="T2" fmla="*/ 558 w 1500"/>
                <a:gd name="T3" fmla="*/ 0 h 509"/>
                <a:gd name="T4" fmla="*/ 729 w 1500"/>
                <a:gd name="T5" fmla="*/ 17 h 509"/>
                <a:gd name="T6" fmla="*/ 952 w 1500"/>
                <a:gd name="T7" fmla="*/ 60 h 509"/>
                <a:gd name="T8" fmla="*/ 1149 w 1500"/>
                <a:gd name="T9" fmla="*/ 137 h 509"/>
                <a:gd name="T10" fmla="*/ 1286 w 1500"/>
                <a:gd name="T11" fmla="*/ 163 h 509"/>
                <a:gd name="T12" fmla="*/ 1389 w 1500"/>
                <a:gd name="T13" fmla="*/ 188 h 509"/>
                <a:gd name="T14" fmla="*/ 1440 w 1500"/>
                <a:gd name="T15" fmla="*/ 205 h 509"/>
                <a:gd name="T16" fmla="*/ 1466 w 1500"/>
                <a:gd name="T17" fmla="*/ 214 h 509"/>
                <a:gd name="T18" fmla="*/ 1500 w 1500"/>
                <a:gd name="T19" fmla="*/ 291 h 509"/>
                <a:gd name="T20" fmla="*/ 1492 w 1500"/>
                <a:gd name="T21" fmla="*/ 317 h 509"/>
                <a:gd name="T22" fmla="*/ 1466 w 1500"/>
                <a:gd name="T23" fmla="*/ 325 h 509"/>
                <a:gd name="T24" fmla="*/ 1415 w 1500"/>
                <a:gd name="T25" fmla="*/ 351 h 509"/>
                <a:gd name="T26" fmla="*/ 969 w 1500"/>
                <a:gd name="T27" fmla="*/ 454 h 509"/>
                <a:gd name="T28" fmla="*/ 480 w 1500"/>
                <a:gd name="T29" fmla="*/ 437 h 509"/>
                <a:gd name="T30" fmla="*/ 360 w 1500"/>
                <a:gd name="T31" fmla="*/ 377 h 509"/>
                <a:gd name="T32" fmla="*/ 258 w 1500"/>
                <a:gd name="T33" fmla="*/ 343 h 509"/>
                <a:gd name="T34" fmla="*/ 35 w 1500"/>
                <a:gd name="T35" fmla="*/ 257 h 509"/>
                <a:gd name="T36" fmla="*/ 26 w 1500"/>
                <a:gd name="T37" fmla="*/ 137 h 5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0"/>
                <a:gd name="T58" fmla="*/ 0 h 509"/>
                <a:gd name="T59" fmla="*/ 1500 w 1500"/>
                <a:gd name="T60" fmla="*/ 509 h 5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0" h="509">
                  <a:moveTo>
                    <a:pt x="26" y="137"/>
                  </a:moveTo>
                  <a:cubicBezTo>
                    <a:pt x="188" y="31"/>
                    <a:pt x="367" y="18"/>
                    <a:pt x="558" y="0"/>
                  </a:cubicBezTo>
                  <a:cubicBezTo>
                    <a:pt x="590" y="3"/>
                    <a:pt x="697" y="13"/>
                    <a:pt x="729" y="17"/>
                  </a:cubicBezTo>
                  <a:cubicBezTo>
                    <a:pt x="805" y="27"/>
                    <a:pt x="876" y="51"/>
                    <a:pt x="952" y="60"/>
                  </a:cubicBezTo>
                  <a:cubicBezTo>
                    <a:pt x="1020" y="81"/>
                    <a:pt x="1082" y="115"/>
                    <a:pt x="1149" y="137"/>
                  </a:cubicBezTo>
                  <a:cubicBezTo>
                    <a:pt x="1193" y="152"/>
                    <a:pt x="1242" y="149"/>
                    <a:pt x="1286" y="163"/>
                  </a:cubicBezTo>
                  <a:cubicBezTo>
                    <a:pt x="1320" y="174"/>
                    <a:pt x="1355" y="179"/>
                    <a:pt x="1389" y="188"/>
                  </a:cubicBezTo>
                  <a:cubicBezTo>
                    <a:pt x="1406" y="193"/>
                    <a:pt x="1423" y="199"/>
                    <a:pt x="1440" y="205"/>
                  </a:cubicBezTo>
                  <a:cubicBezTo>
                    <a:pt x="1449" y="208"/>
                    <a:pt x="1466" y="214"/>
                    <a:pt x="1466" y="214"/>
                  </a:cubicBezTo>
                  <a:cubicBezTo>
                    <a:pt x="1483" y="240"/>
                    <a:pt x="1491" y="262"/>
                    <a:pt x="1500" y="291"/>
                  </a:cubicBezTo>
                  <a:cubicBezTo>
                    <a:pt x="1497" y="300"/>
                    <a:pt x="1498" y="311"/>
                    <a:pt x="1492" y="317"/>
                  </a:cubicBezTo>
                  <a:cubicBezTo>
                    <a:pt x="1486" y="323"/>
                    <a:pt x="1474" y="321"/>
                    <a:pt x="1466" y="325"/>
                  </a:cubicBezTo>
                  <a:cubicBezTo>
                    <a:pt x="1397" y="359"/>
                    <a:pt x="1479" y="330"/>
                    <a:pt x="1415" y="351"/>
                  </a:cubicBezTo>
                  <a:cubicBezTo>
                    <a:pt x="1288" y="434"/>
                    <a:pt x="1112" y="433"/>
                    <a:pt x="969" y="454"/>
                  </a:cubicBezTo>
                  <a:cubicBezTo>
                    <a:pt x="812" y="509"/>
                    <a:pt x="636" y="485"/>
                    <a:pt x="480" y="437"/>
                  </a:cubicBezTo>
                  <a:cubicBezTo>
                    <a:pt x="441" y="407"/>
                    <a:pt x="406" y="391"/>
                    <a:pt x="360" y="377"/>
                  </a:cubicBezTo>
                  <a:cubicBezTo>
                    <a:pt x="328" y="355"/>
                    <a:pt x="295" y="355"/>
                    <a:pt x="258" y="343"/>
                  </a:cubicBezTo>
                  <a:cubicBezTo>
                    <a:pt x="192" y="297"/>
                    <a:pt x="102" y="303"/>
                    <a:pt x="35" y="257"/>
                  </a:cubicBezTo>
                  <a:cubicBezTo>
                    <a:pt x="0" y="204"/>
                    <a:pt x="12" y="196"/>
                    <a:pt x="26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38589"/>
                </a:gs>
                <a:gs pos="100000">
                  <a:srgbClr val="A6262C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A6262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25" name="Oval 4"/>
            <p:cNvSpPr>
              <a:spLocks noChangeArrowheads="1"/>
            </p:cNvSpPr>
            <p:nvPr/>
          </p:nvSpPr>
          <p:spPr bwMode="auto">
            <a:xfrm>
              <a:off x="1400" y="3053"/>
              <a:ext cx="394" cy="327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53998"/>
                  </a:srgbClr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580188" y="4543987"/>
            <a:ext cx="2265362" cy="746125"/>
            <a:chOff x="1110" y="2927"/>
            <a:chExt cx="1500" cy="509"/>
          </a:xfrm>
        </p:grpSpPr>
        <p:sp>
          <p:nvSpPr>
            <p:cNvPr id="141422" name="Freeform 6"/>
            <p:cNvSpPr>
              <a:spLocks/>
            </p:cNvSpPr>
            <p:nvPr/>
          </p:nvSpPr>
          <p:spPr bwMode="auto">
            <a:xfrm rot="-1210964">
              <a:off x="1110" y="2927"/>
              <a:ext cx="1500" cy="509"/>
            </a:xfrm>
            <a:custGeom>
              <a:avLst/>
              <a:gdLst>
                <a:gd name="T0" fmla="*/ 26 w 1500"/>
                <a:gd name="T1" fmla="*/ 137 h 509"/>
                <a:gd name="T2" fmla="*/ 558 w 1500"/>
                <a:gd name="T3" fmla="*/ 0 h 509"/>
                <a:gd name="T4" fmla="*/ 729 w 1500"/>
                <a:gd name="T5" fmla="*/ 17 h 509"/>
                <a:gd name="T6" fmla="*/ 952 w 1500"/>
                <a:gd name="T7" fmla="*/ 60 h 509"/>
                <a:gd name="T8" fmla="*/ 1149 w 1500"/>
                <a:gd name="T9" fmla="*/ 137 h 509"/>
                <a:gd name="T10" fmla="*/ 1286 w 1500"/>
                <a:gd name="T11" fmla="*/ 163 h 509"/>
                <a:gd name="T12" fmla="*/ 1389 w 1500"/>
                <a:gd name="T13" fmla="*/ 188 h 509"/>
                <a:gd name="T14" fmla="*/ 1440 w 1500"/>
                <a:gd name="T15" fmla="*/ 205 h 509"/>
                <a:gd name="T16" fmla="*/ 1466 w 1500"/>
                <a:gd name="T17" fmla="*/ 214 h 509"/>
                <a:gd name="T18" fmla="*/ 1500 w 1500"/>
                <a:gd name="T19" fmla="*/ 291 h 509"/>
                <a:gd name="T20" fmla="*/ 1492 w 1500"/>
                <a:gd name="T21" fmla="*/ 317 h 509"/>
                <a:gd name="T22" fmla="*/ 1466 w 1500"/>
                <a:gd name="T23" fmla="*/ 325 h 509"/>
                <a:gd name="T24" fmla="*/ 1415 w 1500"/>
                <a:gd name="T25" fmla="*/ 351 h 509"/>
                <a:gd name="T26" fmla="*/ 969 w 1500"/>
                <a:gd name="T27" fmla="*/ 454 h 509"/>
                <a:gd name="T28" fmla="*/ 480 w 1500"/>
                <a:gd name="T29" fmla="*/ 437 h 509"/>
                <a:gd name="T30" fmla="*/ 360 w 1500"/>
                <a:gd name="T31" fmla="*/ 377 h 509"/>
                <a:gd name="T32" fmla="*/ 258 w 1500"/>
                <a:gd name="T33" fmla="*/ 343 h 509"/>
                <a:gd name="T34" fmla="*/ 35 w 1500"/>
                <a:gd name="T35" fmla="*/ 257 h 509"/>
                <a:gd name="T36" fmla="*/ 26 w 1500"/>
                <a:gd name="T37" fmla="*/ 137 h 5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0"/>
                <a:gd name="T58" fmla="*/ 0 h 509"/>
                <a:gd name="T59" fmla="*/ 1500 w 1500"/>
                <a:gd name="T60" fmla="*/ 509 h 5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0" h="509">
                  <a:moveTo>
                    <a:pt x="26" y="137"/>
                  </a:moveTo>
                  <a:cubicBezTo>
                    <a:pt x="188" y="31"/>
                    <a:pt x="367" y="18"/>
                    <a:pt x="558" y="0"/>
                  </a:cubicBezTo>
                  <a:cubicBezTo>
                    <a:pt x="590" y="3"/>
                    <a:pt x="697" y="13"/>
                    <a:pt x="729" y="17"/>
                  </a:cubicBezTo>
                  <a:cubicBezTo>
                    <a:pt x="805" y="27"/>
                    <a:pt x="876" y="51"/>
                    <a:pt x="952" y="60"/>
                  </a:cubicBezTo>
                  <a:cubicBezTo>
                    <a:pt x="1020" y="81"/>
                    <a:pt x="1082" y="115"/>
                    <a:pt x="1149" y="137"/>
                  </a:cubicBezTo>
                  <a:cubicBezTo>
                    <a:pt x="1193" y="152"/>
                    <a:pt x="1242" y="149"/>
                    <a:pt x="1286" y="163"/>
                  </a:cubicBezTo>
                  <a:cubicBezTo>
                    <a:pt x="1320" y="174"/>
                    <a:pt x="1355" y="179"/>
                    <a:pt x="1389" y="188"/>
                  </a:cubicBezTo>
                  <a:cubicBezTo>
                    <a:pt x="1406" y="193"/>
                    <a:pt x="1423" y="199"/>
                    <a:pt x="1440" y="205"/>
                  </a:cubicBezTo>
                  <a:cubicBezTo>
                    <a:pt x="1449" y="208"/>
                    <a:pt x="1466" y="214"/>
                    <a:pt x="1466" y="214"/>
                  </a:cubicBezTo>
                  <a:cubicBezTo>
                    <a:pt x="1483" y="240"/>
                    <a:pt x="1491" y="262"/>
                    <a:pt x="1500" y="291"/>
                  </a:cubicBezTo>
                  <a:cubicBezTo>
                    <a:pt x="1497" y="300"/>
                    <a:pt x="1498" y="311"/>
                    <a:pt x="1492" y="317"/>
                  </a:cubicBezTo>
                  <a:cubicBezTo>
                    <a:pt x="1486" y="323"/>
                    <a:pt x="1474" y="321"/>
                    <a:pt x="1466" y="325"/>
                  </a:cubicBezTo>
                  <a:cubicBezTo>
                    <a:pt x="1397" y="359"/>
                    <a:pt x="1479" y="330"/>
                    <a:pt x="1415" y="351"/>
                  </a:cubicBezTo>
                  <a:cubicBezTo>
                    <a:pt x="1288" y="434"/>
                    <a:pt x="1112" y="433"/>
                    <a:pt x="969" y="454"/>
                  </a:cubicBezTo>
                  <a:cubicBezTo>
                    <a:pt x="812" y="509"/>
                    <a:pt x="636" y="485"/>
                    <a:pt x="480" y="437"/>
                  </a:cubicBezTo>
                  <a:cubicBezTo>
                    <a:pt x="441" y="407"/>
                    <a:pt x="406" y="391"/>
                    <a:pt x="360" y="377"/>
                  </a:cubicBezTo>
                  <a:cubicBezTo>
                    <a:pt x="328" y="355"/>
                    <a:pt x="295" y="355"/>
                    <a:pt x="258" y="343"/>
                  </a:cubicBezTo>
                  <a:cubicBezTo>
                    <a:pt x="192" y="297"/>
                    <a:pt x="102" y="303"/>
                    <a:pt x="35" y="257"/>
                  </a:cubicBezTo>
                  <a:cubicBezTo>
                    <a:pt x="0" y="204"/>
                    <a:pt x="12" y="196"/>
                    <a:pt x="26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38589"/>
                </a:gs>
                <a:gs pos="100000">
                  <a:srgbClr val="A6262C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A6262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23" name="Oval 7"/>
            <p:cNvSpPr>
              <a:spLocks noChangeArrowheads="1"/>
            </p:cNvSpPr>
            <p:nvPr/>
          </p:nvSpPr>
          <p:spPr bwMode="auto">
            <a:xfrm>
              <a:off x="1400" y="3053"/>
              <a:ext cx="394" cy="327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53998"/>
                  </a:srgbClr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933951" y="4551924"/>
            <a:ext cx="2265363" cy="746125"/>
            <a:chOff x="1110" y="2927"/>
            <a:chExt cx="1500" cy="509"/>
          </a:xfrm>
        </p:grpSpPr>
        <p:sp>
          <p:nvSpPr>
            <p:cNvPr id="141420" name="Freeform 9"/>
            <p:cNvSpPr>
              <a:spLocks/>
            </p:cNvSpPr>
            <p:nvPr/>
          </p:nvSpPr>
          <p:spPr bwMode="auto">
            <a:xfrm rot="-1210964">
              <a:off x="1110" y="2927"/>
              <a:ext cx="1500" cy="509"/>
            </a:xfrm>
            <a:custGeom>
              <a:avLst/>
              <a:gdLst>
                <a:gd name="T0" fmla="*/ 26 w 1500"/>
                <a:gd name="T1" fmla="*/ 137 h 509"/>
                <a:gd name="T2" fmla="*/ 558 w 1500"/>
                <a:gd name="T3" fmla="*/ 0 h 509"/>
                <a:gd name="T4" fmla="*/ 729 w 1500"/>
                <a:gd name="T5" fmla="*/ 17 h 509"/>
                <a:gd name="T6" fmla="*/ 952 w 1500"/>
                <a:gd name="T7" fmla="*/ 60 h 509"/>
                <a:gd name="T8" fmla="*/ 1149 w 1500"/>
                <a:gd name="T9" fmla="*/ 137 h 509"/>
                <a:gd name="T10" fmla="*/ 1286 w 1500"/>
                <a:gd name="T11" fmla="*/ 163 h 509"/>
                <a:gd name="T12" fmla="*/ 1389 w 1500"/>
                <a:gd name="T13" fmla="*/ 188 h 509"/>
                <a:gd name="T14" fmla="*/ 1440 w 1500"/>
                <a:gd name="T15" fmla="*/ 205 h 509"/>
                <a:gd name="T16" fmla="*/ 1466 w 1500"/>
                <a:gd name="T17" fmla="*/ 214 h 509"/>
                <a:gd name="T18" fmla="*/ 1500 w 1500"/>
                <a:gd name="T19" fmla="*/ 291 h 509"/>
                <a:gd name="T20" fmla="*/ 1492 w 1500"/>
                <a:gd name="T21" fmla="*/ 317 h 509"/>
                <a:gd name="T22" fmla="*/ 1466 w 1500"/>
                <a:gd name="T23" fmla="*/ 325 h 509"/>
                <a:gd name="T24" fmla="*/ 1415 w 1500"/>
                <a:gd name="T25" fmla="*/ 351 h 509"/>
                <a:gd name="T26" fmla="*/ 969 w 1500"/>
                <a:gd name="T27" fmla="*/ 454 h 509"/>
                <a:gd name="T28" fmla="*/ 480 w 1500"/>
                <a:gd name="T29" fmla="*/ 437 h 509"/>
                <a:gd name="T30" fmla="*/ 360 w 1500"/>
                <a:gd name="T31" fmla="*/ 377 h 509"/>
                <a:gd name="T32" fmla="*/ 258 w 1500"/>
                <a:gd name="T33" fmla="*/ 343 h 509"/>
                <a:gd name="T34" fmla="*/ 35 w 1500"/>
                <a:gd name="T35" fmla="*/ 257 h 509"/>
                <a:gd name="T36" fmla="*/ 26 w 1500"/>
                <a:gd name="T37" fmla="*/ 137 h 5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0"/>
                <a:gd name="T58" fmla="*/ 0 h 509"/>
                <a:gd name="T59" fmla="*/ 1500 w 1500"/>
                <a:gd name="T60" fmla="*/ 509 h 5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0" h="509">
                  <a:moveTo>
                    <a:pt x="26" y="137"/>
                  </a:moveTo>
                  <a:cubicBezTo>
                    <a:pt x="188" y="31"/>
                    <a:pt x="367" y="18"/>
                    <a:pt x="558" y="0"/>
                  </a:cubicBezTo>
                  <a:cubicBezTo>
                    <a:pt x="590" y="3"/>
                    <a:pt x="697" y="13"/>
                    <a:pt x="729" y="17"/>
                  </a:cubicBezTo>
                  <a:cubicBezTo>
                    <a:pt x="805" y="27"/>
                    <a:pt x="876" y="51"/>
                    <a:pt x="952" y="60"/>
                  </a:cubicBezTo>
                  <a:cubicBezTo>
                    <a:pt x="1020" y="81"/>
                    <a:pt x="1082" y="115"/>
                    <a:pt x="1149" y="137"/>
                  </a:cubicBezTo>
                  <a:cubicBezTo>
                    <a:pt x="1193" y="152"/>
                    <a:pt x="1242" y="149"/>
                    <a:pt x="1286" y="163"/>
                  </a:cubicBezTo>
                  <a:cubicBezTo>
                    <a:pt x="1320" y="174"/>
                    <a:pt x="1355" y="179"/>
                    <a:pt x="1389" y="188"/>
                  </a:cubicBezTo>
                  <a:cubicBezTo>
                    <a:pt x="1406" y="193"/>
                    <a:pt x="1423" y="199"/>
                    <a:pt x="1440" y="205"/>
                  </a:cubicBezTo>
                  <a:cubicBezTo>
                    <a:pt x="1449" y="208"/>
                    <a:pt x="1466" y="214"/>
                    <a:pt x="1466" y="214"/>
                  </a:cubicBezTo>
                  <a:cubicBezTo>
                    <a:pt x="1483" y="240"/>
                    <a:pt x="1491" y="262"/>
                    <a:pt x="1500" y="291"/>
                  </a:cubicBezTo>
                  <a:cubicBezTo>
                    <a:pt x="1497" y="300"/>
                    <a:pt x="1498" y="311"/>
                    <a:pt x="1492" y="317"/>
                  </a:cubicBezTo>
                  <a:cubicBezTo>
                    <a:pt x="1486" y="323"/>
                    <a:pt x="1474" y="321"/>
                    <a:pt x="1466" y="325"/>
                  </a:cubicBezTo>
                  <a:cubicBezTo>
                    <a:pt x="1397" y="359"/>
                    <a:pt x="1479" y="330"/>
                    <a:pt x="1415" y="351"/>
                  </a:cubicBezTo>
                  <a:cubicBezTo>
                    <a:pt x="1288" y="434"/>
                    <a:pt x="1112" y="433"/>
                    <a:pt x="969" y="454"/>
                  </a:cubicBezTo>
                  <a:cubicBezTo>
                    <a:pt x="812" y="509"/>
                    <a:pt x="636" y="485"/>
                    <a:pt x="480" y="437"/>
                  </a:cubicBezTo>
                  <a:cubicBezTo>
                    <a:pt x="441" y="407"/>
                    <a:pt x="406" y="391"/>
                    <a:pt x="360" y="377"/>
                  </a:cubicBezTo>
                  <a:cubicBezTo>
                    <a:pt x="328" y="355"/>
                    <a:pt x="295" y="355"/>
                    <a:pt x="258" y="343"/>
                  </a:cubicBezTo>
                  <a:cubicBezTo>
                    <a:pt x="192" y="297"/>
                    <a:pt x="102" y="303"/>
                    <a:pt x="35" y="257"/>
                  </a:cubicBezTo>
                  <a:cubicBezTo>
                    <a:pt x="0" y="204"/>
                    <a:pt x="12" y="196"/>
                    <a:pt x="26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38589"/>
                </a:gs>
                <a:gs pos="100000">
                  <a:srgbClr val="A6262C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A6262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21" name="Oval 10"/>
            <p:cNvSpPr>
              <a:spLocks noChangeArrowheads="1"/>
            </p:cNvSpPr>
            <p:nvPr/>
          </p:nvSpPr>
          <p:spPr bwMode="auto">
            <a:xfrm>
              <a:off x="1400" y="3053"/>
              <a:ext cx="394" cy="327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53998"/>
                  </a:srgbClr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273425" y="4575736"/>
            <a:ext cx="2266950" cy="747712"/>
            <a:chOff x="1110" y="2927"/>
            <a:chExt cx="1500" cy="509"/>
          </a:xfrm>
        </p:grpSpPr>
        <p:sp>
          <p:nvSpPr>
            <p:cNvPr id="141418" name="Freeform 12"/>
            <p:cNvSpPr>
              <a:spLocks/>
            </p:cNvSpPr>
            <p:nvPr/>
          </p:nvSpPr>
          <p:spPr bwMode="auto">
            <a:xfrm rot="-1210964">
              <a:off x="1110" y="2927"/>
              <a:ext cx="1500" cy="509"/>
            </a:xfrm>
            <a:custGeom>
              <a:avLst/>
              <a:gdLst>
                <a:gd name="T0" fmla="*/ 26 w 1500"/>
                <a:gd name="T1" fmla="*/ 137 h 509"/>
                <a:gd name="T2" fmla="*/ 558 w 1500"/>
                <a:gd name="T3" fmla="*/ 0 h 509"/>
                <a:gd name="T4" fmla="*/ 729 w 1500"/>
                <a:gd name="T5" fmla="*/ 17 h 509"/>
                <a:gd name="T6" fmla="*/ 952 w 1500"/>
                <a:gd name="T7" fmla="*/ 60 h 509"/>
                <a:gd name="T8" fmla="*/ 1149 w 1500"/>
                <a:gd name="T9" fmla="*/ 137 h 509"/>
                <a:gd name="T10" fmla="*/ 1286 w 1500"/>
                <a:gd name="T11" fmla="*/ 163 h 509"/>
                <a:gd name="T12" fmla="*/ 1389 w 1500"/>
                <a:gd name="T13" fmla="*/ 188 h 509"/>
                <a:gd name="T14" fmla="*/ 1440 w 1500"/>
                <a:gd name="T15" fmla="*/ 205 h 509"/>
                <a:gd name="T16" fmla="*/ 1466 w 1500"/>
                <a:gd name="T17" fmla="*/ 214 h 509"/>
                <a:gd name="T18" fmla="*/ 1500 w 1500"/>
                <a:gd name="T19" fmla="*/ 291 h 509"/>
                <a:gd name="T20" fmla="*/ 1492 w 1500"/>
                <a:gd name="T21" fmla="*/ 317 h 509"/>
                <a:gd name="T22" fmla="*/ 1466 w 1500"/>
                <a:gd name="T23" fmla="*/ 325 h 509"/>
                <a:gd name="T24" fmla="*/ 1415 w 1500"/>
                <a:gd name="T25" fmla="*/ 351 h 509"/>
                <a:gd name="T26" fmla="*/ 969 w 1500"/>
                <a:gd name="T27" fmla="*/ 454 h 509"/>
                <a:gd name="T28" fmla="*/ 480 w 1500"/>
                <a:gd name="T29" fmla="*/ 437 h 509"/>
                <a:gd name="T30" fmla="*/ 360 w 1500"/>
                <a:gd name="T31" fmla="*/ 377 h 509"/>
                <a:gd name="T32" fmla="*/ 258 w 1500"/>
                <a:gd name="T33" fmla="*/ 343 h 509"/>
                <a:gd name="T34" fmla="*/ 35 w 1500"/>
                <a:gd name="T35" fmla="*/ 257 h 509"/>
                <a:gd name="T36" fmla="*/ 26 w 1500"/>
                <a:gd name="T37" fmla="*/ 137 h 5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0"/>
                <a:gd name="T58" fmla="*/ 0 h 509"/>
                <a:gd name="T59" fmla="*/ 1500 w 1500"/>
                <a:gd name="T60" fmla="*/ 509 h 5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0" h="509">
                  <a:moveTo>
                    <a:pt x="26" y="137"/>
                  </a:moveTo>
                  <a:cubicBezTo>
                    <a:pt x="188" y="31"/>
                    <a:pt x="367" y="18"/>
                    <a:pt x="558" y="0"/>
                  </a:cubicBezTo>
                  <a:cubicBezTo>
                    <a:pt x="590" y="3"/>
                    <a:pt x="697" y="13"/>
                    <a:pt x="729" y="17"/>
                  </a:cubicBezTo>
                  <a:cubicBezTo>
                    <a:pt x="805" y="27"/>
                    <a:pt x="876" y="51"/>
                    <a:pt x="952" y="60"/>
                  </a:cubicBezTo>
                  <a:cubicBezTo>
                    <a:pt x="1020" y="81"/>
                    <a:pt x="1082" y="115"/>
                    <a:pt x="1149" y="137"/>
                  </a:cubicBezTo>
                  <a:cubicBezTo>
                    <a:pt x="1193" y="152"/>
                    <a:pt x="1242" y="149"/>
                    <a:pt x="1286" y="163"/>
                  </a:cubicBezTo>
                  <a:cubicBezTo>
                    <a:pt x="1320" y="174"/>
                    <a:pt x="1355" y="179"/>
                    <a:pt x="1389" y="188"/>
                  </a:cubicBezTo>
                  <a:cubicBezTo>
                    <a:pt x="1406" y="193"/>
                    <a:pt x="1423" y="199"/>
                    <a:pt x="1440" y="205"/>
                  </a:cubicBezTo>
                  <a:cubicBezTo>
                    <a:pt x="1449" y="208"/>
                    <a:pt x="1466" y="214"/>
                    <a:pt x="1466" y="214"/>
                  </a:cubicBezTo>
                  <a:cubicBezTo>
                    <a:pt x="1483" y="240"/>
                    <a:pt x="1491" y="262"/>
                    <a:pt x="1500" y="291"/>
                  </a:cubicBezTo>
                  <a:cubicBezTo>
                    <a:pt x="1497" y="300"/>
                    <a:pt x="1498" y="311"/>
                    <a:pt x="1492" y="317"/>
                  </a:cubicBezTo>
                  <a:cubicBezTo>
                    <a:pt x="1486" y="323"/>
                    <a:pt x="1474" y="321"/>
                    <a:pt x="1466" y="325"/>
                  </a:cubicBezTo>
                  <a:cubicBezTo>
                    <a:pt x="1397" y="359"/>
                    <a:pt x="1479" y="330"/>
                    <a:pt x="1415" y="351"/>
                  </a:cubicBezTo>
                  <a:cubicBezTo>
                    <a:pt x="1288" y="434"/>
                    <a:pt x="1112" y="433"/>
                    <a:pt x="969" y="454"/>
                  </a:cubicBezTo>
                  <a:cubicBezTo>
                    <a:pt x="812" y="509"/>
                    <a:pt x="636" y="485"/>
                    <a:pt x="480" y="437"/>
                  </a:cubicBezTo>
                  <a:cubicBezTo>
                    <a:pt x="441" y="407"/>
                    <a:pt x="406" y="391"/>
                    <a:pt x="360" y="377"/>
                  </a:cubicBezTo>
                  <a:cubicBezTo>
                    <a:pt x="328" y="355"/>
                    <a:pt x="295" y="355"/>
                    <a:pt x="258" y="343"/>
                  </a:cubicBezTo>
                  <a:cubicBezTo>
                    <a:pt x="192" y="297"/>
                    <a:pt x="102" y="303"/>
                    <a:pt x="35" y="257"/>
                  </a:cubicBezTo>
                  <a:cubicBezTo>
                    <a:pt x="0" y="204"/>
                    <a:pt x="12" y="196"/>
                    <a:pt x="26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38589"/>
                </a:gs>
                <a:gs pos="100000">
                  <a:srgbClr val="A6262C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A6262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19" name="Oval 13"/>
            <p:cNvSpPr>
              <a:spLocks noChangeArrowheads="1"/>
            </p:cNvSpPr>
            <p:nvPr/>
          </p:nvSpPr>
          <p:spPr bwMode="auto">
            <a:xfrm>
              <a:off x="1400" y="3053"/>
              <a:ext cx="394" cy="327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53998"/>
                  </a:srgbClr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06563" y="4545574"/>
            <a:ext cx="2265362" cy="746125"/>
            <a:chOff x="1110" y="2927"/>
            <a:chExt cx="1500" cy="509"/>
          </a:xfrm>
        </p:grpSpPr>
        <p:sp>
          <p:nvSpPr>
            <p:cNvPr id="141416" name="Freeform 15"/>
            <p:cNvSpPr>
              <a:spLocks/>
            </p:cNvSpPr>
            <p:nvPr/>
          </p:nvSpPr>
          <p:spPr bwMode="auto">
            <a:xfrm rot="-1210964">
              <a:off x="1110" y="2927"/>
              <a:ext cx="1500" cy="509"/>
            </a:xfrm>
            <a:custGeom>
              <a:avLst/>
              <a:gdLst>
                <a:gd name="T0" fmla="*/ 26 w 1500"/>
                <a:gd name="T1" fmla="*/ 137 h 509"/>
                <a:gd name="T2" fmla="*/ 558 w 1500"/>
                <a:gd name="T3" fmla="*/ 0 h 509"/>
                <a:gd name="T4" fmla="*/ 729 w 1500"/>
                <a:gd name="T5" fmla="*/ 17 h 509"/>
                <a:gd name="T6" fmla="*/ 952 w 1500"/>
                <a:gd name="T7" fmla="*/ 60 h 509"/>
                <a:gd name="T8" fmla="*/ 1149 w 1500"/>
                <a:gd name="T9" fmla="*/ 137 h 509"/>
                <a:gd name="T10" fmla="*/ 1286 w 1500"/>
                <a:gd name="T11" fmla="*/ 163 h 509"/>
                <a:gd name="T12" fmla="*/ 1389 w 1500"/>
                <a:gd name="T13" fmla="*/ 188 h 509"/>
                <a:gd name="T14" fmla="*/ 1440 w 1500"/>
                <a:gd name="T15" fmla="*/ 205 h 509"/>
                <a:gd name="T16" fmla="*/ 1466 w 1500"/>
                <a:gd name="T17" fmla="*/ 214 h 509"/>
                <a:gd name="T18" fmla="*/ 1500 w 1500"/>
                <a:gd name="T19" fmla="*/ 291 h 509"/>
                <a:gd name="T20" fmla="*/ 1492 w 1500"/>
                <a:gd name="T21" fmla="*/ 317 h 509"/>
                <a:gd name="T22" fmla="*/ 1466 w 1500"/>
                <a:gd name="T23" fmla="*/ 325 h 509"/>
                <a:gd name="T24" fmla="*/ 1415 w 1500"/>
                <a:gd name="T25" fmla="*/ 351 h 509"/>
                <a:gd name="T26" fmla="*/ 969 w 1500"/>
                <a:gd name="T27" fmla="*/ 454 h 509"/>
                <a:gd name="T28" fmla="*/ 480 w 1500"/>
                <a:gd name="T29" fmla="*/ 437 h 509"/>
                <a:gd name="T30" fmla="*/ 360 w 1500"/>
                <a:gd name="T31" fmla="*/ 377 h 509"/>
                <a:gd name="T32" fmla="*/ 258 w 1500"/>
                <a:gd name="T33" fmla="*/ 343 h 509"/>
                <a:gd name="T34" fmla="*/ 35 w 1500"/>
                <a:gd name="T35" fmla="*/ 257 h 509"/>
                <a:gd name="T36" fmla="*/ 26 w 1500"/>
                <a:gd name="T37" fmla="*/ 137 h 5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0"/>
                <a:gd name="T58" fmla="*/ 0 h 509"/>
                <a:gd name="T59" fmla="*/ 1500 w 1500"/>
                <a:gd name="T60" fmla="*/ 509 h 5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0" h="509">
                  <a:moveTo>
                    <a:pt x="26" y="137"/>
                  </a:moveTo>
                  <a:cubicBezTo>
                    <a:pt x="188" y="31"/>
                    <a:pt x="367" y="18"/>
                    <a:pt x="558" y="0"/>
                  </a:cubicBezTo>
                  <a:cubicBezTo>
                    <a:pt x="590" y="3"/>
                    <a:pt x="697" y="13"/>
                    <a:pt x="729" y="17"/>
                  </a:cubicBezTo>
                  <a:cubicBezTo>
                    <a:pt x="805" y="27"/>
                    <a:pt x="876" y="51"/>
                    <a:pt x="952" y="60"/>
                  </a:cubicBezTo>
                  <a:cubicBezTo>
                    <a:pt x="1020" y="81"/>
                    <a:pt x="1082" y="115"/>
                    <a:pt x="1149" y="137"/>
                  </a:cubicBezTo>
                  <a:cubicBezTo>
                    <a:pt x="1193" y="152"/>
                    <a:pt x="1242" y="149"/>
                    <a:pt x="1286" y="163"/>
                  </a:cubicBezTo>
                  <a:cubicBezTo>
                    <a:pt x="1320" y="174"/>
                    <a:pt x="1355" y="179"/>
                    <a:pt x="1389" y="188"/>
                  </a:cubicBezTo>
                  <a:cubicBezTo>
                    <a:pt x="1406" y="193"/>
                    <a:pt x="1423" y="199"/>
                    <a:pt x="1440" y="205"/>
                  </a:cubicBezTo>
                  <a:cubicBezTo>
                    <a:pt x="1449" y="208"/>
                    <a:pt x="1466" y="214"/>
                    <a:pt x="1466" y="214"/>
                  </a:cubicBezTo>
                  <a:cubicBezTo>
                    <a:pt x="1483" y="240"/>
                    <a:pt x="1491" y="262"/>
                    <a:pt x="1500" y="291"/>
                  </a:cubicBezTo>
                  <a:cubicBezTo>
                    <a:pt x="1497" y="300"/>
                    <a:pt x="1498" y="311"/>
                    <a:pt x="1492" y="317"/>
                  </a:cubicBezTo>
                  <a:cubicBezTo>
                    <a:pt x="1486" y="323"/>
                    <a:pt x="1474" y="321"/>
                    <a:pt x="1466" y="325"/>
                  </a:cubicBezTo>
                  <a:cubicBezTo>
                    <a:pt x="1397" y="359"/>
                    <a:pt x="1479" y="330"/>
                    <a:pt x="1415" y="351"/>
                  </a:cubicBezTo>
                  <a:cubicBezTo>
                    <a:pt x="1288" y="434"/>
                    <a:pt x="1112" y="433"/>
                    <a:pt x="969" y="454"/>
                  </a:cubicBezTo>
                  <a:cubicBezTo>
                    <a:pt x="812" y="509"/>
                    <a:pt x="636" y="485"/>
                    <a:pt x="480" y="437"/>
                  </a:cubicBezTo>
                  <a:cubicBezTo>
                    <a:pt x="441" y="407"/>
                    <a:pt x="406" y="391"/>
                    <a:pt x="360" y="377"/>
                  </a:cubicBezTo>
                  <a:cubicBezTo>
                    <a:pt x="328" y="355"/>
                    <a:pt x="295" y="355"/>
                    <a:pt x="258" y="343"/>
                  </a:cubicBezTo>
                  <a:cubicBezTo>
                    <a:pt x="192" y="297"/>
                    <a:pt x="102" y="303"/>
                    <a:pt x="35" y="257"/>
                  </a:cubicBezTo>
                  <a:cubicBezTo>
                    <a:pt x="0" y="204"/>
                    <a:pt x="12" y="196"/>
                    <a:pt x="26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38589"/>
                </a:gs>
                <a:gs pos="100000">
                  <a:srgbClr val="A6262C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A6262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17" name="Oval 16"/>
            <p:cNvSpPr>
              <a:spLocks noChangeArrowheads="1"/>
            </p:cNvSpPr>
            <p:nvPr/>
          </p:nvSpPr>
          <p:spPr bwMode="auto">
            <a:xfrm>
              <a:off x="1400" y="3053"/>
              <a:ext cx="394" cy="327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53998"/>
                  </a:srgbClr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41319" name="Rectangle 17"/>
          <p:cNvSpPr>
            <a:spLocks noChangeArrowheads="1"/>
          </p:cNvSpPr>
          <p:nvPr/>
        </p:nvSpPr>
        <p:spPr bwMode="auto">
          <a:xfrm>
            <a:off x="1754189" y="2318311"/>
            <a:ext cx="8702675" cy="1681162"/>
          </a:xfrm>
          <a:prstGeom prst="rect">
            <a:avLst/>
          </a:prstGeom>
          <a:gradFill rotWithShape="1">
            <a:gsLst>
              <a:gs pos="0">
                <a:srgbClr val="D85258"/>
              </a:gs>
              <a:gs pos="50000">
                <a:srgbClr val="A6262C"/>
              </a:gs>
              <a:gs pos="100000">
                <a:srgbClr val="D8525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32238" y="3874061"/>
            <a:ext cx="2184400" cy="692150"/>
            <a:chOff x="-2" y="2403"/>
            <a:chExt cx="1446" cy="539"/>
          </a:xfrm>
        </p:grpSpPr>
        <p:sp>
          <p:nvSpPr>
            <p:cNvPr id="141414" name="Freeform 19"/>
            <p:cNvSpPr>
              <a:spLocks/>
            </p:cNvSpPr>
            <p:nvPr/>
          </p:nvSpPr>
          <p:spPr bwMode="auto">
            <a:xfrm>
              <a:off x="-2" y="2403"/>
              <a:ext cx="1446" cy="539"/>
            </a:xfrm>
            <a:custGeom>
              <a:avLst/>
              <a:gdLst>
                <a:gd name="T0" fmla="*/ 478 w 1401"/>
                <a:gd name="T1" fmla="*/ 520 h 539"/>
                <a:gd name="T2" fmla="*/ 151 w 1401"/>
                <a:gd name="T3" fmla="*/ 520 h 539"/>
                <a:gd name="T4" fmla="*/ 76 w 1401"/>
                <a:gd name="T5" fmla="*/ 503 h 539"/>
                <a:gd name="T6" fmla="*/ 38 w 1401"/>
                <a:gd name="T7" fmla="*/ 451 h 539"/>
                <a:gd name="T8" fmla="*/ 0 w 1401"/>
                <a:gd name="T9" fmla="*/ 374 h 539"/>
                <a:gd name="T10" fmla="*/ 0 w 1401"/>
                <a:gd name="T11" fmla="*/ 211 h 539"/>
                <a:gd name="T12" fmla="*/ 9 w 1401"/>
                <a:gd name="T13" fmla="*/ 74 h 539"/>
                <a:gd name="T14" fmla="*/ 29 w 1401"/>
                <a:gd name="T15" fmla="*/ 49 h 539"/>
                <a:gd name="T16" fmla="*/ 100 w 1401"/>
                <a:gd name="T17" fmla="*/ 40 h 539"/>
                <a:gd name="T18" fmla="*/ 164 w 1401"/>
                <a:gd name="T19" fmla="*/ 31 h 539"/>
                <a:gd name="T20" fmla="*/ 867 w 1401"/>
                <a:gd name="T21" fmla="*/ 40 h 539"/>
                <a:gd name="T22" fmla="*/ 1415 w 1401"/>
                <a:gd name="T23" fmla="*/ 15 h 539"/>
                <a:gd name="T24" fmla="*/ 1898 w 1401"/>
                <a:gd name="T25" fmla="*/ 49 h 539"/>
                <a:gd name="T26" fmla="*/ 1956 w 1401"/>
                <a:gd name="T27" fmla="*/ 91 h 539"/>
                <a:gd name="T28" fmla="*/ 1983 w 1401"/>
                <a:gd name="T29" fmla="*/ 143 h 539"/>
                <a:gd name="T30" fmla="*/ 1971 w 1401"/>
                <a:gd name="T31" fmla="*/ 323 h 539"/>
                <a:gd name="T32" fmla="*/ 1956 w 1401"/>
                <a:gd name="T33" fmla="*/ 349 h 539"/>
                <a:gd name="T34" fmla="*/ 1906 w 1401"/>
                <a:gd name="T35" fmla="*/ 437 h 539"/>
                <a:gd name="T36" fmla="*/ 1803 w 1401"/>
                <a:gd name="T37" fmla="*/ 465 h 539"/>
                <a:gd name="T38" fmla="*/ 1313 w 1401"/>
                <a:gd name="T39" fmla="*/ 511 h 539"/>
                <a:gd name="T40" fmla="*/ 777 w 1401"/>
                <a:gd name="T41" fmla="*/ 528 h 539"/>
                <a:gd name="T42" fmla="*/ 478 w 1401"/>
                <a:gd name="T43" fmla="*/ 520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1"/>
                <a:gd name="T67" fmla="*/ 0 h 539"/>
                <a:gd name="T68" fmla="*/ 1401 w 1401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1" h="539">
                  <a:moveTo>
                    <a:pt x="337" y="520"/>
                  </a:moveTo>
                  <a:cubicBezTo>
                    <a:pt x="241" y="539"/>
                    <a:pt x="269" y="538"/>
                    <a:pt x="106" y="520"/>
                  </a:cubicBezTo>
                  <a:cubicBezTo>
                    <a:pt x="88" y="518"/>
                    <a:pt x="54" y="503"/>
                    <a:pt x="54" y="503"/>
                  </a:cubicBezTo>
                  <a:cubicBezTo>
                    <a:pt x="32" y="441"/>
                    <a:pt x="60" y="514"/>
                    <a:pt x="27" y="451"/>
                  </a:cubicBezTo>
                  <a:cubicBezTo>
                    <a:pt x="14" y="428"/>
                    <a:pt x="9" y="399"/>
                    <a:pt x="0" y="374"/>
                  </a:cubicBezTo>
                  <a:cubicBezTo>
                    <a:pt x="18" y="310"/>
                    <a:pt x="18" y="278"/>
                    <a:pt x="0" y="211"/>
                  </a:cubicBezTo>
                  <a:cubicBezTo>
                    <a:pt x="3" y="165"/>
                    <a:pt x="4" y="120"/>
                    <a:pt x="9" y="74"/>
                  </a:cubicBezTo>
                  <a:cubicBezTo>
                    <a:pt x="10" y="65"/>
                    <a:pt x="9" y="53"/>
                    <a:pt x="18" y="49"/>
                  </a:cubicBezTo>
                  <a:cubicBezTo>
                    <a:pt x="33" y="40"/>
                    <a:pt x="54" y="43"/>
                    <a:pt x="71" y="40"/>
                  </a:cubicBezTo>
                  <a:cubicBezTo>
                    <a:pt x="86" y="37"/>
                    <a:pt x="101" y="34"/>
                    <a:pt x="116" y="31"/>
                  </a:cubicBezTo>
                  <a:cubicBezTo>
                    <a:pt x="302" y="38"/>
                    <a:pt x="427" y="48"/>
                    <a:pt x="612" y="40"/>
                  </a:cubicBezTo>
                  <a:cubicBezTo>
                    <a:pt x="739" y="26"/>
                    <a:pt x="873" y="33"/>
                    <a:pt x="1000" y="15"/>
                  </a:cubicBezTo>
                  <a:cubicBezTo>
                    <a:pt x="1105" y="19"/>
                    <a:pt x="1239" y="0"/>
                    <a:pt x="1342" y="49"/>
                  </a:cubicBezTo>
                  <a:cubicBezTo>
                    <a:pt x="1370" y="77"/>
                    <a:pt x="1367" y="54"/>
                    <a:pt x="1382" y="91"/>
                  </a:cubicBezTo>
                  <a:cubicBezTo>
                    <a:pt x="1390" y="108"/>
                    <a:pt x="1401" y="143"/>
                    <a:pt x="1401" y="143"/>
                  </a:cubicBezTo>
                  <a:cubicBezTo>
                    <a:pt x="1398" y="203"/>
                    <a:pt x="1397" y="263"/>
                    <a:pt x="1392" y="323"/>
                  </a:cubicBezTo>
                  <a:cubicBezTo>
                    <a:pt x="1391" y="332"/>
                    <a:pt x="1389" y="343"/>
                    <a:pt x="1382" y="349"/>
                  </a:cubicBezTo>
                  <a:cubicBezTo>
                    <a:pt x="1368" y="363"/>
                    <a:pt x="1380" y="448"/>
                    <a:pt x="1346" y="437"/>
                  </a:cubicBezTo>
                  <a:cubicBezTo>
                    <a:pt x="1318" y="483"/>
                    <a:pt x="1312" y="453"/>
                    <a:pt x="1274" y="465"/>
                  </a:cubicBezTo>
                  <a:cubicBezTo>
                    <a:pt x="1176" y="527"/>
                    <a:pt x="1036" y="500"/>
                    <a:pt x="926" y="511"/>
                  </a:cubicBezTo>
                  <a:cubicBezTo>
                    <a:pt x="804" y="523"/>
                    <a:pt x="670" y="512"/>
                    <a:pt x="549" y="528"/>
                  </a:cubicBezTo>
                  <a:cubicBezTo>
                    <a:pt x="496" y="524"/>
                    <a:pt x="387" y="503"/>
                    <a:pt x="337" y="5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DFC647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D8BA2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15" name="Oval 20"/>
            <p:cNvSpPr>
              <a:spLocks noChangeArrowheads="1"/>
            </p:cNvSpPr>
            <p:nvPr/>
          </p:nvSpPr>
          <p:spPr bwMode="auto">
            <a:xfrm>
              <a:off x="300" y="2459"/>
              <a:ext cx="394" cy="37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07113" y="3866123"/>
            <a:ext cx="2184400" cy="692150"/>
            <a:chOff x="2881" y="2425"/>
            <a:chExt cx="1446" cy="472"/>
          </a:xfrm>
        </p:grpSpPr>
        <p:sp>
          <p:nvSpPr>
            <p:cNvPr id="141412" name="Freeform 22"/>
            <p:cNvSpPr>
              <a:spLocks/>
            </p:cNvSpPr>
            <p:nvPr/>
          </p:nvSpPr>
          <p:spPr bwMode="auto">
            <a:xfrm>
              <a:off x="2881" y="2425"/>
              <a:ext cx="1446" cy="472"/>
            </a:xfrm>
            <a:custGeom>
              <a:avLst/>
              <a:gdLst>
                <a:gd name="T0" fmla="*/ 478 w 1401"/>
                <a:gd name="T1" fmla="*/ 121 h 539"/>
                <a:gd name="T2" fmla="*/ 151 w 1401"/>
                <a:gd name="T3" fmla="*/ 121 h 539"/>
                <a:gd name="T4" fmla="*/ 76 w 1401"/>
                <a:gd name="T5" fmla="*/ 116 h 539"/>
                <a:gd name="T6" fmla="*/ 38 w 1401"/>
                <a:gd name="T7" fmla="*/ 105 h 539"/>
                <a:gd name="T8" fmla="*/ 0 w 1401"/>
                <a:gd name="T9" fmla="*/ 88 h 539"/>
                <a:gd name="T10" fmla="*/ 0 w 1401"/>
                <a:gd name="T11" fmla="*/ 49 h 539"/>
                <a:gd name="T12" fmla="*/ 9 w 1401"/>
                <a:gd name="T13" fmla="*/ 18 h 539"/>
                <a:gd name="T14" fmla="*/ 29 w 1401"/>
                <a:gd name="T15" fmla="*/ 11 h 539"/>
                <a:gd name="T16" fmla="*/ 100 w 1401"/>
                <a:gd name="T17" fmla="*/ 10 h 539"/>
                <a:gd name="T18" fmla="*/ 164 w 1401"/>
                <a:gd name="T19" fmla="*/ 8 h 539"/>
                <a:gd name="T20" fmla="*/ 867 w 1401"/>
                <a:gd name="T21" fmla="*/ 10 h 539"/>
                <a:gd name="T22" fmla="*/ 1415 w 1401"/>
                <a:gd name="T23" fmla="*/ 4 h 539"/>
                <a:gd name="T24" fmla="*/ 1898 w 1401"/>
                <a:gd name="T25" fmla="*/ 11 h 539"/>
                <a:gd name="T26" fmla="*/ 1956 w 1401"/>
                <a:gd name="T27" fmla="*/ 21 h 539"/>
                <a:gd name="T28" fmla="*/ 1983 w 1401"/>
                <a:gd name="T29" fmla="*/ 33 h 539"/>
                <a:gd name="T30" fmla="*/ 1971 w 1401"/>
                <a:gd name="T31" fmla="*/ 74 h 539"/>
                <a:gd name="T32" fmla="*/ 1956 w 1401"/>
                <a:gd name="T33" fmla="*/ 81 h 539"/>
                <a:gd name="T34" fmla="*/ 1906 w 1401"/>
                <a:gd name="T35" fmla="*/ 102 h 539"/>
                <a:gd name="T36" fmla="*/ 1803 w 1401"/>
                <a:gd name="T37" fmla="*/ 108 h 539"/>
                <a:gd name="T38" fmla="*/ 1313 w 1401"/>
                <a:gd name="T39" fmla="*/ 118 h 539"/>
                <a:gd name="T40" fmla="*/ 777 w 1401"/>
                <a:gd name="T41" fmla="*/ 122 h 539"/>
                <a:gd name="T42" fmla="*/ 478 w 1401"/>
                <a:gd name="T43" fmla="*/ 121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1"/>
                <a:gd name="T67" fmla="*/ 0 h 539"/>
                <a:gd name="T68" fmla="*/ 1401 w 1401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1" h="539">
                  <a:moveTo>
                    <a:pt x="337" y="520"/>
                  </a:moveTo>
                  <a:cubicBezTo>
                    <a:pt x="241" y="539"/>
                    <a:pt x="269" y="538"/>
                    <a:pt x="106" y="520"/>
                  </a:cubicBezTo>
                  <a:cubicBezTo>
                    <a:pt x="88" y="518"/>
                    <a:pt x="54" y="503"/>
                    <a:pt x="54" y="503"/>
                  </a:cubicBezTo>
                  <a:cubicBezTo>
                    <a:pt x="32" y="441"/>
                    <a:pt x="60" y="514"/>
                    <a:pt x="27" y="451"/>
                  </a:cubicBezTo>
                  <a:cubicBezTo>
                    <a:pt x="14" y="428"/>
                    <a:pt x="9" y="399"/>
                    <a:pt x="0" y="374"/>
                  </a:cubicBezTo>
                  <a:cubicBezTo>
                    <a:pt x="18" y="310"/>
                    <a:pt x="18" y="278"/>
                    <a:pt x="0" y="211"/>
                  </a:cubicBezTo>
                  <a:cubicBezTo>
                    <a:pt x="3" y="165"/>
                    <a:pt x="4" y="120"/>
                    <a:pt x="9" y="74"/>
                  </a:cubicBezTo>
                  <a:cubicBezTo>
                    <a:pt x="10" y="65"/>
                    <a:pt x="9" y="53"/>
                    <a:pt x="18" y="49"/>
                  </a:cubicBezTo>
                  <a:cubicBezTo>
                    <a:pt x="33" y="40"/>
                    <a:pt x="54" y="43"/>
                    <a:pt x="71" y="40"/>
                  </a:cubicBezTo>
                  <a:cubicBezTo>
                    <a:pt x="86" y="37"/>
                    <a:pt x="101" y="34"/>
                    <a:pt x="116" y="31"/>
                  </a:cubicBezTo>
                  <a:cubicBezTo>
                    <a:pt x="302" y="38"/>
                    <a:pt x="427" y="48"/>
                    <a:pt x="612" y="40"/>
                  </a:cubicBezTo>
                  <a:cubicBezTo>
                    <a:pt x="739" y="26"/>
                    <a:pt x="873" y="33"/>
                    <a:pt x="1000" y="15"/>
                  </a:cubicBezTo>
                  <a:cubicBezTo>
                    <a:pt x="1105" y="19"/>
                    <a:pt x="1239" y="0"/>
                    <a:pt x="1342" y="49"/>
                  </a:cubicBezTo>
                  <a:cubicBezTo>
                    <a:pt x="1370" y="77"/>
                    <a:pt x="1367" y="54"/>
                    <a:pt x="1382" y="91"/>
                  </a:cubicBezTo>
                  <a:cubicBezTo>
                    <a:pt x="1390" y="108"/>
                    <a:pt x="1401" y="143"/>
                    <a:pt x="1401" y="143"/>
                  </a:cubicBezTo>
                  <a:cubicBezTo>
                    <a:pt x="1398" y="203"/>
                    <a:pt x="1397" y="263"/>
                    <a:pt x="1392" y="323"/>
                  </a:cubicBezTo>
                  <a:cubicBezTo>
                    <a:pt x="1391" y="332"/>
                    <a:pt x="1389" y="343"/>
                    <a:pt x="1382" y="349"/>
                  </a:cubicBezTo>
                  <a:cubicBezTo>
                    <a:pt x="1368" y="363"/>
                    <a:pt x="1380" y="448"/>
                    <a:pt x="1346" y="437"/>
                  </a:cubicBezTo>
                  <a:cubicBezTo>
                    <a:pt x="1318" y="483"/>
                    <a:pt x="1312" y="453"/>
                    <a:pt x="1274" y="465"/>
                  </a:cubicBezTo>
                  <a:cubicBezTo>
                    <a:pt x="1176" y="527"/>
                    <a:pt x="1036" y="500"/>
                    <a:pt x="926" y="511"/>
                  </a:cubicBezTo>
                  <a:cubicBezTo>
                    <a:pt x="804" y="523"/>
                    <a:pt x="670" y="512"/>
                    <a:pt x="549" y="528"/>
                  </a:cubicBezTo>
                  <a:cubicBezTo>
                    <a:pt x="496" y="524"/>
                    <a:pt x="387" y="503"/>
                    <a:pt x="337" y="5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DFC647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D8BA2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13" name="Oval 23"/>
            <p:cNvSpPr>
              <a:spLocks noChangeArrowheads="1"/>
            </p:cNvSpPr>
            <p:nvPr/>
          </p:nvSpPr>
          <p:spPr bwMode="auto">
            <a:xfrm>
              <a:off x="3183" y="2474"/>
              <a:ext cx="394" cy="327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8289925" y="3874061"/>
            <a:ext cx="2184400" cy="692150"/>
            <a:chOff x="4326" y="2431"/>
            <a:chExt cx="1446" cy="472"/>
          </a:xfrm>
        </p:grpSpPr>
        <p:sp>
          <p:nvSpPr>
            <p:cNvPr id="141410" name="Freeform 25"/>
            <p:cNvSpPr>
              <a:spLocks/>
            </p:cNvSpPr>
            <p:nvPr/>
          </p:nvSpPr>
          <p:spPr bwMode="auto">
            <a:xfrm>
              <a:off x="4326" y="2431"/>
              <a:ext cx="1446" cy="472"/>
            </a:xfrm>
            <a:custGeom>
              <a:avLst/>
              <a:gdLst>
                <a:gd name="T0" fmla="*/ 478 w 1401"/>
                <a:gd name="T1" fmla="*/ 121 h 539"/>
                <a:gd name="T2" fmla="*/ 151 w 1401"/>
                <a:gd name="T3" fmla="*/ 121 h 539"/>
                <a:gd name="T4" fmla="*/ 76 w 1401"/>
                <a:gd name="T5" fmla="*/ 116 h 539"/>
                <a:gd name="T6" fmla="*/ 38 w 1401"/>
                <a:gd name="T7" fmla="*/ 105 h 539"/>
                <a:gd name="T8" fmla="*/ 0 w 1401"/>
                <a:gd name="T9" fmla="*/ 88 h 539"/>
                <a:gd name="T10" fmla="*/ 0 w 1401"/>
                <a:gd name="T11" fmla="*/ 49 h 539"/>
                <a:gd name="T12" fmla="*/ 9 w 1401"/>
                <a:gd name="T13" fmla="*/ 18 h 539"/>
                <a:gd name="T14" fmla="*/ 29 w 1401"/>
                <a:gd name="T15" fmla="*/ 11 h 539"/>
                <a:gd name="T16" fmla="*/ 100 w 1401"/>
                <a:gd name="T17" fmla="*/ 10 h 539"/>
                <a:gd name="T18" fmla="*/ 164 w 1401"/>
                <a:gd name="T19" fmla="*/ 8 h 539"/>
                <a:gd name="T20" fmla="*/ 867 w 1401"/>
                <a:gd name="T21" fmla="*/ 10 h 539"/>
                <a:gd name="T22" fmla="*/ 1415 w 1401"/>
                <a:gd name="T23" fmla="*/ 4 h 539"/>
                <a:gd name="T24" fmla="*/ 1898 w 1401"/>
                <a:gd name="T25" fmla="*/ 11 h 539"/>
                <a:gd name="T26" fmla="*/ 1956 w 1401"/>
                <a:gd name="T27" fmla="*/ 21 h 539"/>
                <a:gd name="T28" fmla="*/ 1983 w 1401"/>
                <a:gd name="T29" fmla="*/ 33 h 539"/>
                <a:gd name="T30" fmla="*/ 1971 w 1401"/>
                <a:gd name="T31" fmla="*/ 74 h 539"/>
                <a:gd name="T32" fmla="*/ 1956 w 1401"/>
                <a:gd name="T33" fmla="*/ 81 h 539"/>
                <a:gd name="T34" fmla="*/ 1906 w 1401"/>
                <a:gd name="T35" fmla="*/ 102 h 539"/>
                <a:gd name="T36" fmla="*/ 1803 w 1401"/>
                <a:gd name="T37" fmla="*/ 108 h 539"/>
                <a:gd name="T38" fmla="*/ 1313 w 1401"/>
                <a:gd name="T39" fmla="*/ 118 h 539"/>
                <a:gd name="T40" fmla="*/ 777 w 1401"/>
                <a:gd name="T41" fmla="*/ 122 h 539"/>
                <a:gd name="T42" fmla="*/ 478 w 1401"/>
                <a:gd name="T43" fmla="*/ 121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1"/>
                <a:gd name="T67" fmla="*/ 0 h 539"/>
                <a:gd name="T68" fmla="*/ 1401 w 1401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1" h="539">
                  <a:moveTo>
                    <a:pt x="337" y="520"/>
                  </a:moveTo>
                  <a:cubicBezTo>
                    <a:pt x="241" y="539"/>
                    <a:pt x="269" y="538"/>
                    <a:pt x="106" y="520"/>
                  </a:cubicBezTo>
                  <a:cubicBezTo>
                    <a:pt x="88" y="518"/>
                    <a:pt x="54" y="503"/>
                    <a:pt x="54" y="503"/>
                  </a:cubicBezTo>
                  <a:cubicBezTo>
                    <a:pt x="32" y="441"/>
                    <a:pt x="60" y="514"/>
                    <a:pt x="27" y="451"/>
                  </a:cubicBezTo>
                  <a:cubicBezTo>
                    <a:pt x="14" y="428"/>
                    <a:pt x="9" y="399"/>
                    <a:pt x="0" y="374"/>
                  </a:cubicBezTo>
                  <a:cubicBezTo>
                    <a:pt x="18" y="310"/>
                    <a:pt x="18" y="278"/>
                    <a:pt x="0" y="211"/>
                  </a:cubicBezTo>
                  <a:cubicBezTo>
                    <a:pt x="3" y="165"/>
                    <a:pt x="4" y="120"/>
                    <a:pt x="9" y="74"/>
                  </a:cubicBezTo>
                  <a:cubicBezTo>
                    <a:pt x="10" y="65"/>
                    <a:pt x="9" y="53"/>
                    <a:pt x="18" y="49"/>
                  </a:cubicBezTo>
                  <a:cubicBezTo>
                    <a:pt x="33" y="40"/>
                    <a:pt x="54" y="43"/>
                    <a:pt x="71" y="40"/>
                  </a:cubicBezTo>
                  <a:cubicBezTo>
                    <a:pt x="86" y="37"/>
                    <a:pt x="101" y="34"/>
                    <a:pt x="116" y="31"/>
                  </a:cubicBezTo>
                  <a:cubicBezTo>
                    <a:pt x="302" y="38"/>
                    <a:pt x="427" y="48"/>
                    <a:pt x="612" y="40"/>
                  </a:cubicBezTo>
                  <a:cubicBezTo>
                    <a:pt x="739" y="26"/>
                    <a:pt x="873" y="33"/>
                    <a:pt x="1000" y="15"/>
                  </a:cubicBezTo>
                  <a:cubicBezTo>
                    <a:pt x="1105" y="19"/>
                    <a:pt x="1239" y="0"/>
                    <a:pt x="1342" y="49"/>
                  </a:cubicBezTo>
                  <a:cubicBezTo>
                    <a:pt x="1370" y="77"/>
                    <a:pt x="1367" y="54"/>
                    <a:pt x="1382" y="91"/>
                  </a:cubicBezTo>
                  <a:cubicBezTo>
                    <a:pt x="1390" y="108"/>
                    <a:pt x="1401" y="143"/>
                    <a:pt x="1401" y="143"/>
                  </a:cubicBezTo>
                  <a:cubicBezTo>
                    <a:pt x="1398" y="203"/>
                    <a:pt x="1397" y="263"/>
                    <a:pt x="1392" y="323"/>
                  </a:cubicBezTo>
                  <a:cubicBezTo>
                    <a:pt x="1391" y="332"/>
                    <a:pt x="1389" y="343"/>
                    <a:pt x="1382" y="349"/>
                  </a:cubicBezTo>
                  <a:cubicBezTo>
                    <a:pt x="1368" y="363"/>
                    <a:pt x="1380" y="448"/>
                    <a:pt x="1346" y="437"/>
                  </a:cubicBezTo>
                  <a:cubicBezTo>
                    <a:pt x="1318" y="483"/>
                    <a:pt x="1312" y="453"/>
                    <a:pt x="1274" y="465"/>
                  </a:cubicBezTo>
                  <a:cubicBezTo>
                    <a:pt x="1176" y="527"/>
                    <a:pt x="1036" y="500"/>
                    <a:pt x="926" y="511"/>
                  </a:cubicBezTo>
                  <a:cubicBezTo>
                    <a:pt x="804" y="523"/>
                    <a:pt x="670" y="512"/>
                    <a:pt x="549" y="528"/>
                  </a:cubicBezTo>
                  <a:cubicBezTo>
                    <a:pt x="496" y="524"/>
                    <a:pt x="387" y="503"/>
                    <a:pt x="337" y="5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DFC647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D8BA2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11" name="Oval 26"/>
            <p:cNvSpPr>
              <a:spLocks noChangeArrowheads="1"/>
            </p:cNvSpPr>
            <p:nvPr/>
          </p:nvSpPr>
          <p:spPr bwMode="auto">
            <a:xfrm>
              <a:off x="4628" y="2480"/>
              <a:ext cx="394" cy="327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922713" y="1748398"/>
            <a:ext cx="2184400" cy="692150"/>
            <a:chOff x="-2" y="2403"/>
            <a:chExt cx="1446" cy="539"/>
          </a:xfrm>
        </p:grpSpPr>
        <p:sp>
          <p:nvSpPr>
            <p:cNvPr id="141408" name="Freeform 28"/>
            <p:cNvSpPr>
              <a:spLocks/>
            </p:cNvSpPr>
            <p:nvPr/>
          </p:nvSpPr>
          <p:spPr bwMode="auto">
            <a:xfrm flipH="1" flipV="1">
              <a:off x="-2" y="2403"/>
              <a:ext cx="1446" cy="539"/>
            </a:xfrm>
            <a:custGeom>
              <a:avLst/>
              <a:gdLst>
                <a:gd name="T0" fmla="*/ 478 w 1401"/>
                <a:gd name="T1" fmla="*/ 520 h 539"/>
                <a:gd name="T2" fmla="*/ 151 w 1401"/>
                <a:gd name="T3" fmla="*/ 520 h 539"/>
                <a:gd name="T4" fmla="*/ 76 w 1401"/>
                <a:gd name="T5" fmla="*/ 503 h 539"/>
                <a:gd name="T6" fmla="*/ 38 w 1401"/>
                <a:gd name="T7" fmla="*/ 451 h 539"/>
                <a:gd name="T8" fmla="*/ 0 w 1401"/>
                <a:gd name="T9" fmla="*/ 374 h 539"/>
                <a:gd name="T10" fmla="*/ 0 w 1401"/>
                <a:gd name="T11" fmla="*/ 211 h 539"/>
                <a:gd name="T12" fmla="*/ 9 w 1401"/>
                <a:gd name="T13" fmla="*/ 74 h 539"/>
                <a:gd name="T14" fmla="*/ 29 w 1401"/>
                <a:gd name="T15" fmla="*/ 49 h 539"/>
                <a:gd name="T16" fmla="*/ 100 w 1401"/>
                <a:gd name="T17" fmla="*/ 40 h 539"/>
                <a:gd name="T18" fmla="*/ 164 w 1401"/>
                <a:gd name="T19" fmla="*/ 31 h 539"/>
                <a:gd name="T20" fmla="*/ 867 w 1401"/>
                <a:gd name="T21" fmla="*/ 40 h 539"/>
                <a:gd name="T22" fmla="*/ 1415 w 1401"/>
                <a:gd name="T23" fmla="*/ 15 h 539"/>
                <a:gd name="T24" fmla="*/ 1898 w 1401"/>
                <a:gd name="T25" fmla="*/ 49 h 539"/>
                <a:gd name="T26" fmla="*/ 1956 w 1401"/>
                <a:gd name="T27" fmla="*/ 91 h 539"/>
                <a:gd name="T28" fmla="*/ 1983 w 1401"/>
                <a:gd name="T29" fmla="*/ 143 h 539"/>
                <a:gd name="T30" fmla="*/ 1971 w 1401"/>
                <a:gd name="T31" fmla="*/ 323 h 539"/>
                <a:gd name="T32" fmla="*/ 1956 w 1401"/>
                <a:gd name="T33" fmla="*/ 349 h 539"/>
                <a:gd name="T34" fmla="*/ 1906 w 1401"/>
                <a:gd name="T35" fmla="*/ 437 h 539"/>
                <a:gd name="T36" fmla="*/ 1803 w 1401"/>
                <a:gd name="T37" fmla="*/ 465 h 539"/>
                <a:gd name="T38" fmla="*/ 1313 w 1401"/>
                <a:gd name="T39" fmla="*/ 511 h 539"/>
                <a:gd name="T40" fmla="*/ 777 w 1401"/>
                <a:gd name="T41" fmla="*/ 528 h 539"/>
                <a:gd name="T42" fmla="*/ 478 w 1401"/>
                <a:gd name="T43" fmla="*/ 520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1"/>
                <a:gd name="T67" fmla="*/ 0 h 539"/>
                <a:gd name="T68" fmla="*/ 1401 w 1401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1" h="539">
                  <a:moveTo>
                    <a:pt x="337" y="520"/>
                  </a:moveTo>
                  <a:cubicBezTo>
                    <a:pt x="241" y="539"/>
                    <a:pt x="269" y="538"/>
                    <a:pt x="106" y="520"/>
                  </a:cubicBezTo>
                  <a:cubicBezTo>
                    <a:pt x="88" y="518"/>
                    <a:pt x="54" y="503"/>
                    <a:pt x="54" y="503"/>
                  </a:cubicBezTo>
                  <a:cubicBezTo>
                    <a:pt x="32" y="441"/>
                    <a:pt x="60" y="514"/>
                    <a:pt x="27" y="451"/>
                  </a:cubicBezTo>
                  <a:cubicBezTo>
                    <a:pt x="14" y="428"/>
                    <a:pt x="9" y="399"/>
                    <a:pt x="0" y="374"/>
                  </a:cubicBezTo>
                  <a:cubicBezTo>
                    <a:pt x="18" y="310"/>
                    <a:pt x="18" y="278"/>
                    <a:pt x="0" y="211"/>
                  </a:cubicBezTo>
                  <a:cubicBezTo>
                    <a:pt x="3" y="165"/>
                    <a:pt x="4" y="120"/>
                    <a:pt x="9" y="74"/>
                  </a:cubicBezTo>
                  <a:cubicBezTo>
                    <a:pt x="10" y="65"/>
                    <a:pt x="9" y="53"/>
                    <a:pt x="18" y="49"/>
                  </a:cubicBezTo>
                  <a:cubicBezTo>
                    <a:pt x="33" y="40"/>
                    <a:pt x="54" y="43"/>
                    <a:pt x="71" y="40"/>
                  </a:cubicBezTo>
                  <a:cubicBezTo>
                    <a:pt x="86" y="37"/>
                    <a:pt x="101" y="34"/>
                    <a:pt x="116" y="31"/>
                  </a:cubicBezTo>
                  <a:cubicBezTo>
                    <a:pt x="302" y="38"/>
                    <a:pt x="427" y="48"/>
                    <a:pt x="612" y="40"/>
                  </a:cubicBezTo>
                  <a:cubicBezTo>
                    <a:pt x="739" y="26"/>
                    <a:pt x="873" y="33"/>
                    <a:pt x="1000" y="15"/>
                  </a:cubicBezTo>
                  <a:cubicBezTo>
                    <a:pt x="1105" y="19"/>
                    <a:pt x="1239" y="0"/>
                    <a:pt x="1342" y="49"/>
                  </a:cubicBezTo>
                  <a:cubicBezTo>
                    <a:pt x="1370" y="77"/>
                    <a:pt x="1367" y="54"/>
                    <a:pt x="1382" y="91"/>
                  </a:cubicBezTo>
                  <a:cubicBezTo>
                    <a:pt x="1390" y="108"/>
                    <a:pt x="1401" y="143"/>
                    <a:pt x="1401" y="143"/>
                  </a:cubicBezTo>
                  <a:cubicBezTo>
                    <a:pt x="1398" y="203"/>
                    <a:pt x="1397" y="263"/>
                    <a:pt x="1392" y="323"/>
                  </a:cubicBezTo>
                  <a:cubicBezTo>
                    <a:pt x="1391" y="332"/>
                    <a:pt x="1389" y="343"/>
                    <a:pt x="1382" y="349"/>
                  </a:cubicBezTo>
                  <a:cubicBezTo>
                    <a:pt x="1368" y="363"/>
                    <a:pt x="1380" y="448"/>
                    <a:pt x="1346" y="437"/>
                  </a:cubicBezTo>
                  <a:cubicBezTo>
                    <a:pt x="1318" y="483"/>
                    <a:pt x="1312" y="453"/>
                    <a:pt x="1274" y="465"/>
                  </a:cubicBezTo>
                  <a:cubicBezTo>
                    <a:pt x="1176" y="527"/>
                    <a:pt x="1036" y="500"/>
                    <a:pt x="926" y="511"/>
                  </a:cubicBezTo>
                  <a:cubicBezTo>
                    <a:pt x="804" y="523"/>
                    <a:pt x="670" y="512"/>
                    <a:pt x="549" y="528"/>
                  </a:cubicBezTo>
                  <a:cubicBezTo>
                    <a:pt x="496" y="524"/>
                    <a:pt x="387" y="503"/>
                    <a:pt x="337" y="5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DFC647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D8BA2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09" name="Oval 29"/>
            <p:cNvSpPr>
              <a:spLocks noChangeArrowheads="1"/>
            </p:cNvSpPr>
            <p:nvPr/>
          </p:nvSpPr>
          <p:spPr bwMode="auto">
            <a:xfrm>
              <a:off x="300" y="2459"/>
              <a:ext cx="394" cy="37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6100763" y="1749986"/>
            <a:ext cx="2184400" cy="692150"/>
            <a:chOff x="-2" y="2403"/>
            <a:chExt cx="1446" cy="539"/>
          </a:xfrm>
        </p:grpSpPr>
        <p:sp>
          <p:nvSpPr>
            <p:cNvPr id="141406" name="Freeform 31"/>
            <p:cNvSpPr>
              <a:spLocks/>
            </p:cNvSpPr>
            <p:nvPr/>
          </p:nvSpPr>
          <p:spPr bwMode="auto">
            <a:xfrm flipH="1" flipV="1">
              <a:off x="-2" y="2403"/>
              <a:ext cx="1446" cy="539"/>
            </a:xfrm>
            <a:custGeom>
              <a:avLst/>
              <a:gdLst>
                <a:gd name="T0" fmla="*/ 478 w 1401"/>
                <a:gd name="T1" fmla="*/ 520 h 539"/>
                <a:gd name="T2" fmla="*/ 151 w 1401"/>
                <a:gd name="T3" fmla="*/ 520 h 539"/>
                <a:gd name="T4" fmla="*/ 76 w 1401"/>
                <a:gd name="T5" fmla="*/ 503 h 539"/>
                <a:gd name="T6" fmla="*/ 38 w 1401"/>
                <a:gd name="T7" fmla="*/ 451 h 539"/>
                <a:gd name="T8" fmla="*/ 0 w 1401"/>
                <a:gd name="T9" fmla="*/ 374 h 539"/>
                <a:gd name="T10" fmla="*/ 0 w 1401"/>
                <a:gd name="T11" fmla="*/ 211 h 539"/>
                <a:gd name="T12" fmla="*/ 9 w 1401"/>
                <a:gd name="T13" fmla="*/ 74 h 539"/>
                <a:gd name="T14" fmla="*/ 29 w 1401"/>
                <a:gd name="T15" fmla="*/ 49 h 539"/>
                <a:gd name="T16" fmla="*/ 100 w 1401"/>
                <a:gd name="T17" fmla="*/ 40 h 539"/>
                <a:gd name="T18" fmla="*/ 164 w 1401"/>
                <a:gd name="T19" fmla="*/ 31 h 539"/>
                <a:gd name="T20" fmla="*/ 867 w 1401"/>
                <a:gd name="T21" fmla="*/ 40 h 539"/>
                <a:gd name="T22" fmla="*/ 1415 w 1401"/>
                <a:gd name="T23" fmla="*/ 15 h 539"/>
                <a:gd name="T24" fmla="*/ 1898 w 1401"/>
                <a:gd name="T25" fmla="*/ 49 h 539"/>
                <a:gd name="T26" fmla="*/ 1956 w 1401"/>
                <a:gd name="T27" fmla="*/ 91 h 539"/>
                <a:gd name="T28" fmla="*/ 1983 w 1401"/>
                <a:gd name="T29" fmla="*/ 143 h 539"/>
                <a:gd name="T30" fmla="*/ 1971 w 1401"/>
                <a:gd name="T31" fmla="*/ 323 h 539"/>
                <a:gd name="T32" fmla="*/ 1956 w 1401"/>
                <a:gd name="T33" fmla="*/ 349 h 539"/>
                <a:gd name="T34" fmla="*/ 1906 w 1401"/>
                <a:gd name="T35" fmla="*/ 437 h 539"/>
                <a:gd name="T36" fmla="*/ 1803 w 1401"/>
                <a:gd name="T37" fmla="*/ 465 h 539"/>
                <a:gd name="T38" fmla="*/ 1313 w 1401"/>
                <a:gd name="T39" fmla="*/ 511 h 539"/>
                <a:gd name="T40" fmla="*/ 777 w 1401"/>
                <a:gd name="T41" fmla="*/ 528 h 539"/>
                <a:gd name="T42" fmla="*/ 478 w 1401"/>
                <a:gd name="T43" fmla="*/ 520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1"/>
                <a:gd name="T67" fmla="*/ 0 h 539"/>
                <a:gd name="T68" fmla="*/ 1401 w 1401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1" h="539">
                  <a:moveTo>
                    <a:pt x="337" y="520"/>
                  </a:moveTo>
                  <a:cubicBezTo>
                    <a:pt x="241" y="539"/>
                    <a:pt x="269" y="538"/>
                    <a:pt x="106" y="520"/>
                  </a:cubicBezTo>
                  <a:cubicBezTo>
                    <a:pt x="88" y="518"/>
                    <a:pt x="54" y="503"/>
                    <a:pt x="54" y="503"/>
                  </a:cubicBezTo>
                  <a:cubicBezTo>
                    <a:pt x="32" y="441"/>
                    <a:pt x="60" y="514"/>
                    <a:pt x="27" y="451"/>
                  </a:cubicBezTo>
                  <a:cubicBezTo>
                    <a:pt x="14" y="428"/>
                    <a:pt x="9" y="399"/>
                    <a:pt x="0" y="374"/>
                  </a:cubicBezTo>
                  <a:cubicBezTo>
                    <a:pt x="18" y="310"/>
                    <a:pt x="18" y="278"/>
                    <a:pt x="0" y="211"/>
                  </a:cubicBezTo>
                  <a:cubicBezTo>
                    <a:pt x="3" y="165"/>
                    <a:pt x="4" y="120"/>
                    <a:pt x="9" y="74"/>
                  </a:cubicBezTo>
                  <a:cubicBezTo>
                    <a:pt x="10" y="65"/>
                    <a:pt x="9" y="53"/>
                    <a:pt x="18" y="49"/>
                  </a:cubicBezTo>
                  <a:cubicBezTo>
                    <a:pt x="33" y="40"/>
                    <a:pt x="54" y="43"/>
                    <a:pt x="71" y="40"/>
                  </a:cubicBezTo>
                  <a:cubicBezTo>
                    <a:pt x="86" y="37"/>
                    <a:pt x="101" y="34"/>
                    <a:pt x="116" y="31"/>
                  </a:cubicBezTo>
                  <a:cubicBezTo>
                    <a:pt x="302" y="38"/>
                    <a:pt x="427" y="48"/>
                    <a:pt x="612" y="40"/>
                  </a:cubicBezTo>
                  <a:cubicBezTo>
                    <a:pt x="739" y="26"/>
                    <a:pt x="873" y="33"/>
                    <a:pt x="1000" y="15"/>
                  </a:cubicBezTo>
                  <a:cubicBezTo>
                    <a:pt x="1105" y="19"/>
                    <a:pt x="1239" y="0"/>
                    <a:pt x="1342" y="49"/>
                  </a:cubicBezTo>
                  <a:cubicBezTo>
                    <a:pt x="1370" y="77"/>
                    <a:pt x="1367" y="54"/>
                    <a:pt x="1382" y="91"/>
                  </a:cubicBezTo>
                  <a:cubicBezTo>
                    <a:pt x="1390" y="108"/>
                    <a:pt x="1401" y="143"/>
                    <a:pt x="1401" y="143"/>
                  </a:cubicBezTo>
                  <a:cubicBezTo>
                    <a:pt x="1398" y="203"/>
                    <a:pt x="1397" y="263"/>
                    <a:pt x="1392" y="323"/>
                  </a:cubicBezTo>
                  <a:cubicBezTo>
                    <a:pt x="1391" y="332"/>
                    <a:pt x="1389" y="343"/>
                    <a:pt x="1382" y="349"/>
                  </a:cubicBezTo>
                  <a:cubicBezTo>
                    <a:pt x="1368" y="363"/>
                    <a:pt x="1380" y="448"/>
                    <a:pt x="1346" y="437"/>
                  </a:cubicBezTo>
                  <a:cubicBezTo>
                    <a:pt x="1318" y="483"/>
                    <a:pt x="1312" y="453"/>
                    <a:pt x="1274" y="465"/>
                  </a:cubicBezTo>
                  <a:cubicBezTo>
                    <a:pt x="1176" y="527"/>
                    <a:pt x="1036" y="500"/>
                    <a:pt x="926" y="511"/>
                  </a:cubicBezTo>
                  <a:cubicBezTo>
                    <a:pt x="804" y="523"/>
                    <a:pt x="670" y="512"/>
                    <a:pt x="549" y="528"/>
                  </a:cubicBezTo>
                  <a:cubicBezTo>
                    <a:pt x="496" y="524"/>
                    <a:pt x="387" y="503"/>
                    <a:pt x="337" y="5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DFC647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D8BA2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07" name="Oval 32"/>
            <p:cNvSpPr>
              <a:spLocks noChangeArrowheads="1"/>
            </p:cNvSpPr>
            <p:nvPr/>
          </p:nvSpPr>
          <p:spPr bwMode="auto">
            <a:xfrm>
              <a:off x="300" y="2459"/>
              <a:ext cx="394" cy="37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8272463" y="1730936"/>
            <a:ext cx="2184400" cy="692150"/>
            <a:chOff x="-2" y="2403"/>
            <a:chExt cx="1446" cy="539"/>
          </a:xfrm>
        </p:grpSpPr>
        <p:sp>
          <p:nvSpPr>
            <p:cNvPr id="141404" name="Freeform 34"/>
            <p:cNvSpPr>
              <a:spLocks/>
            </p:cNvSpPr>
            <p:nvPr/>
          </p:nvSpPr>
          <p:spPr bwMode="auto">
            <a:xfrm flipH="1" flipV="1">
              <a:off x="-2" y="2403"/>
              <a:ext cx="1446" cy="539"/>
            </a:xfrm>
            <a:custGeom>
              <a:avLst/>
              <a:gdLst>
                <a:gd name="T0" fmla="*/ 478 w 1401"/>
                <a:gd name="T1" fmla="*/ 520 h 539"/>
                <a:gd name="T2" fmla="*/ 151 w 1401"/>
                <a:gd name="T3" fmla="*/ 520 h 539"/>
                <a:gd name="T4" fmla="*/ 76 w 1401"/>
                <a:gd name="T5" fmla="*/ 503 h 539"/>
                <a:gd name="T6" fmla="*/ 38 w 1401"/>
                <a:gd name="T7" fmla="*/ 451 h 539"/>
                <a:gd name="T8" fmla="*/ 0 w 1401"/>
                <a:gd name="T9" fmla="*/ 374 h 539"/>
                <a:gd name="T10" fmla="*/ 0 w 1401"/>
                <a:gd name="T11" fmla="*/ 211 h 539"/>
                <a:gd name="T12" fmla="*/ 9 w 1401"/>
                <a:gd name="T13" fmla="*/ 74 h 539"/>
                <a:gd name="T14" fmla="*/ 29 w 1401"/>
                <a:gd name="T15" fmla="*/ 49 h 539"/>
                <a:gd name="T16" fmla="*/ 100 w 1401"/>
                <a:gd name="T17" fmla="*/ 40 h 539"/>
                <a:gd name="T18" fmla="*/ 164 w 1401"/>
                <a:gd name="T19" fmla="*/ 31 h 539"/>
                <a:gd name="T20" fmla="*/ 867 w 1401"/>
                <a:gd name="T21" fmla="*/ 40 h 539"/>
                <a:gd name="T22" fmla="*/ 1415 w 1401"/>
                <a:gd name="T23" fmla="*/ 15 h 539"/>
                <a:gd name="T24" fmla="*/ 1898 w 1401"/>
                <a:gd name="T25" fmla="*/ 49 h 539"/>
                <a:gd name="T26" fmla="*/ 1956 w 1401"/>
                <a:gd name="T27" fmla="*/ 91 h 539"/>
                <a:gd name="T28" fmla="*/ 1983 w 1401"/>
                <a:gd name="T29" fmla="*/ 143 h 539"/>
                <a:gd name="T30" fmla="*/ 1971 w 1401"/>
                <a:gd name="T31" fmla="*/ 323 h 539"/>
                <a:gd name="T32" fmla="*/ 1956 w 1401"/>
                <a:gd name="T33" fmla="*/ 349 h 539"/>
                <a:gd name="T34" fmla="*/ 1906 w 1401"/>
                <a:gd name="T35" fmla="*/ 437 h 539"/>
                <a:gd name="T36" fmla="*/ 1803 w 1401"/>
                <a:gd name="T37" fmla="*/ 465 h 539"/>
                <a:gd name="T38" fmla="*/ 1313 w 1401"/>
                <a:gd name="T39" fmla="*/ 511 h 539"/>
                <a:gd name="T40" fmla="*/ 777 w 1401"/>
                <a:gd name="T41" fmla="*/ 528 h 539"/>
                <a:gd name="T42" fmla="*/ 478 w 1401"/>
                <a:gd name="T43" fmla="*/ 520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1"/>
                <a:gd name="T67" fmla="*/ 0 h 539"/>
                <a:gd name="T68" fmla="*/ 1401 w 1401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1" h="539">
                  <a:moveTo>
                    <a:pt x="337" y="520"/>
                  </a:moveTo>
                  <a:cubicBezTo>
                    <a:pt x="241" y="539"/>
                    <a:pt x="269" y="538"/>
                    <a:pt x="106" y="520"/>
                  </a:cubicBezTo>
                  <a:cubicBezTo>
                    <a:pt x="88" y="518"/>
                    <a:pt x="54" y="503"/>
                    <a:pt x="54" y="503"/>
                  </a:cubicBezTo>
                  <a:cubicBezTo>
                    <a:pt x="32" y="441"/>
                    <a:pt x="60" y="514"/>
                    <a:pt x="27" y="451"/>
                  </a:cubicBezTo>
                  <a:cubicBezTo>
                    <a:pt x="14" y="428"/>
                    <a:pt x="9" y="399"/>
                    <a:pt x="0" y="374"/>
                  </a:cubicBezTo>
                  <a:cubicBezTo>
                    <a:pt x="18" y="310"/>
                    <a:pt x="18" y="278"/>
                    <a:pt x="0" y="211"/>
                  </a:cubicBezTo>
                  <a:cubicBezTo>
                    <a:pt x="3" y="165"/>
                    <a:pt x="4" y="120"/>
                    <a:pt x="9" y="74"/>
                  </a:cubicBezTo>
                  <a:cubicBezTo>
                    <a:pt x="10" y="65"/>
                    <a:pt x="9" y="53"/>
                    <a:pt x="18" y="49"/>
                  </a:cubicBezTo>
                  <a:cubicBezTo>
                    <a:pt x="33" y="40"/>
                    <a:pt x="54" y="43"/>
                    <a:pt x="71" y="40"/>
                  </a:cubicBezTo>
                  <a:cubicBezTo>
                    <a:pt x="86" y="37"/>
                    <a:pt x="101" y="34"/>
                    <a:pt x="116" y="31"/>
                  </a:cubicBezTo>
                  <a:cubicBezTo>
                    <a:pt x="302" y="38"/>
                    <a:pt x="427" y="48"/>
                    <a:pt x="612" y="40"/>
                  </a:cubicBezTo>
                  <a:cubicBezTo>
                    <a:pt x="739" y="26"/>
                    <a:pt x="873" y="33"/>
                    <a:pt x="1000" y="15"/>
                  </a:cubicBezTo>
                  <a:cubicBezTo>
                    <a:pt x="1105" y="19"/>
                    <a:pt x="1239" y="0"/>
                    <a:pt x="1342" y="49"/>
                  </a:cubicBezTo>
                  <a:cubicBezTo>
                    <a:pt x="1370" y="77"/>
                    <a:pt x="1367" y="54"/>
                    <a:pt x="1382" y="91"/>
                  </a:cubicBezTo>
                  <a:cubicBezTo>
                    <a:pt x="1390" y="108"/>
                    <a:pt x="1401" y="143"/>
                    <a:pt x="1401" y="143"/>
                  </a:cubicBezTo>
                  <a:cubicBezTo>
                    <a:pt x="1398" y="203"/>
                    <a:pt x="1397" y="263"/>
                    <a:pt x="1392" y="323"/>
                  </a:cubicBezTo>
                  <a:cubicBezTo>
                    <a:pt x="1391" y="332"/>
                    <a:pt x="1389" y="343"/>
                    <a:pt x="1382" y="349"/>
                  </a:cubicBezTo>
                  <a:cubicBezTo>
                    <a:pt x="1368" y="363"/>
                    <a:pt x="1380" y="448"/>
                    <a:pt x="1346" y="437"/>
                  </a:cubicBezTo>
                  <a:cubicBezTo>
                    <a:pt x="1318" y="483"/>
                    <a:pt x="1312" y="453"/>
                    <a:pt x="1274" y="465"/>
                  </a:cubicBezTo>
                  <a:cubicBezTo>
                    <a:pt x="1176" y="527"/>
                    <a:pt x="1036" y="500"/>
                    <a:pt x="926" y="511"/>
                  </a:cubicBezTo>
                  <a:cubicBezTo>
                    <a:pt x="804" y="523"/>
                    <a:pt x="670" y="512"/>
                    <a:pt x="549" y="528"/>
                  </a:cubicBezTo>
                  <a:cubicBezTo>
                    <a:pt x="496" y="524"/>
                    <a:pt x="387" y="503"/>
                    <a:pt x="337" y="5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DFC647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D8BA2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405" name="Oval 35"/>
            <p:cNvSpPr>
              <a:spLocks noChangeArrowheads="1"/>
            </p:cNvSpPr>
            <p:nvPr/>
          </p:nvSpPr>
          <p:spPr bwMode="auto">
            <a:xfrm>
              <a:off x="300" y="2459"/>
              <a:ext cx="394" cy="37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41326" name="AutoShape 36"/>
          <p:cNvSpPr>
            <a:spLocks noChangeArrowheads="1"/>
          </p:cNvSpPr>
          <p:nvPr/>
        </p:nvSpPr>
        <p:spPr bwMode="auto">
          <a:xfrm>
            <a:off x="5156201" y="3980423"/>
            <a:ext cx="728663" cy="458788"/>
          </a:xfrm>
          <a:prstGeom prst="roundRect">
            <a:avLst>
              <a:gd name="adj" fmla="val 44616"/>
            </a:avLst>
          </a:prstGeom>
          <a:gradFill rotWithShape="1">
            <a:gsLst>
              <a:gs pos="0">
                <a:srgbClr val="FFAD75"/>
              </a:gs>
              <a:gs pos="100000">
                <a:srgbClr val="DE5A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1327" name="Line 37"/>
          <p:cNvSpPr>
            <a:spLocks noChangeShapeType="1"/>
          </p:cNvSpPr>
          <p:nvPr/>
        </p:nvSpPr>
        <p:spPr bwMode="auto">
          <a:xfrm flipV="1">
            <a:off x="4805361" y="4209023"/>
            <a:ext cx="284162" cy="79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8438" name="Text Box 38"/>
          <p:cNvSpPr txBox="1">
            <a:spLocks noChangeArrowheads="1"/>
          </p:cNvSpPr>
          <p:nvPr/>
        </p:nvSpPr>
        <p:spPr bwMode="auto">
          <a:xfrm>
            <a:off x="3948612" y="3467661"/>
            <a:ext cx="1119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771E0F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66FF6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碧</a:t>
            </a:r>
            <a:r>
              <a:rPr lang="zh-TW" altLang="en-US" sz="2000" b="1" dirty="0">
                <a:solidFill>
                  <a:srgbClr val="66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容健</a:t>
            </a:r>
            <a:r>
              <a:rPr lang="de-DE" sz="2000" b="1" baseline="30000" dirty="0">
                <a:solidFill>
                  <a:srgbClr val="66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®</a:t>
            </a:r>
            <a:endParaRPr lang="de-DE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1329" name="Text Box 39"/>
          <p:cNvSpPr txBox="1">
            <a:spLocks noChangeArrowheads="1"/>
          </p:cNvSpPr>
          <p:nvPr/>
        </p:nvSpPr>
        <p:spPr bwMode="auto">
          <a:xfrm>
            <a:off x="4008436" y="3870887"/>
            <a:ext cx="954107" cy="707886"/>
          </a:xfrm>
          <a:prstGeom prst="rect">
            <a:avLst/>
          </a:prstGeom>
          <a:noFill/>
          <a:ln w="9525">
            <a:noFill/>
            <a:prstDash val="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精胺酸</a:t>
            </a:r>
            <a:endParaRPr lang="de-DE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de-DE" altLang="zh-TW" sz="2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 </a:t>
            </a:r>
            <a:r>
              <a:rPr lang="zh-TW" altLang="en-US" sz="2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氧</a:t>
            </a:r>
            <a:endParaRPr lang="zh-TW" altLang="de-DE" sz="2000" b="1" baseline="-250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38442" name="Text Box 42"/>
          <p:cNvSpPr txBox="1">
            <a:spLocks noChangeArrowheads="1"/>
          </p:cNvSpPr>
          <p:nvPr/>
        </p:nvSpPr>
        <p:spPr bwMode="auto">
          <a:xfrm>
            <a:off x="8332789" y="260247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52140A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血流</a:t>
            </a:r>
            <a:endParaRPr lang="de-DE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1333" name="AutoShape 43"/>
          <p:cNvSpPr>
            <a:spLocks noChangeArrowheads="1"/>
          </p:cNvSpPr>
          <p:nvPr/>
        </p:nvSpPr>
        <p:spPr bwMode="auto">
          <a:xfrm rot="-357175">
            <a:off x="4733925" y="4074087"/>
            <a:ext cx="2540000" cy="1362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15" y="9553"/>
                </a:moveTo>
                <a:cubicBezTo>
                  <a:pt x="16815" y="6371"/>
                  <a:pt x="14037" y="4068"/>
                  <a:pt x="10800" y="4068"/>
                </a:cubicBezTo>
                <a:cubicBezTo>
                  <a:pt x="10720" y="4067"/>
                  <a:pt x="10641" y="4069"/>
                  <a:pt x="10561" y="4072"/>
                </a:cubicBezTo>
                <a:lnTo>
                  <a:pt x="10417" y="6"/>
                </a:lnTo>
                <a:cubicBezTo>
                  <a:pt x="10544" y="2"/>
                  <a:pt x="10672" y="-1"/>
                  <a:pt x="10800" y="0"/>
                </a:cubicBezTo>
                <a:cubicBezTo>
                  <a:pt x="15993" y="0"/>
                  <a:pt x="20451" y="3696"/>
                  <a:pt x="21413" y="8799"/>
                </a:cubicBezTo>
                <a:lnTo>
                  <a:pt x="24066" y="8299"/>
                </a:lnTo>
                <a:lnTo>
                  <a:pt x="20291" y="13828"/>
                </a:lnTo>
                <a:lnTo>
                  <a:pt x="14762" y="10053"/>
                </a:lnTo>
                <a:lnTo>
                  <a:pt x="17415" y="9553"/>
                </a:lnTo>
                <a:close/>
              </a:path>
            </a:pathLst>
          </a:custGeom>
          <a:gradFill rotWithShape="0">
            <a:gsLst>
              <a:gs pos="0">
                <a:srgbClr val="D9D9FF">
                  <a:alpha val="0"/>
                </a:srgbClr>
              </a:gs>
              <a:gs pos="100000">
                <a:srgbClr val="8585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1334" name="AutoShape 44"/>
          <p:cNvSpPr>
            <a:spLocks noChangeArrowheads="1"/>
          </p:cNvSpPr>
          <p:nvPr/>
        </p:nvSpPr>
        <p:spPr bwMode="auto">
          <a:xfrm rot="1293650" flipV="1">
            <a:off x="5037138" y="2918387"/>
            <a:ext cx="1720850" cy="1412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536" y="11061"/>
                </a:moveTo>
                <a:cubicBezTo>
                  <a:pt x="17540" y="10974"/>
                  <a:pt x="17542" y="10887"/>
                  <a:pt x="17542" y="10800"/>
                </a:cubicBezTo>
                <a:cubicBezTo>
                  <a:pt x="17542" y="7867"/>
                  <a:pt x="15646" y="5270"/>
                  <a:pt x="12852" y="4378"/>
                </a:cubicBezTo>
                <a:lnTo>
                  <a:pt x="14088" y="512"/>
                </a:lnTo>
                <a:cubicBezTo>
                  <a:pt x="18563" y="1943"/>
                  <a:pt x="21600" y="6102"/>
                  <a:pt x="21600" y="10800"/>
                </a:cubicBezTo>
                <a:cubicBezTo>
                  <a:pt x="21600" y="10939"/>
                  <a:pt x="21597" y="11079"/>
                  <a:pt x="21591" y="11219"/>
                </a:cubicBezTo>
                <a:lnTo>
                  <a:pt x="24289" y="11324"/>
                </a:lnTo>
                <a:lnTo>
                  <a:pt x="19381" y="15866"/>
                </a:lnTo>
                <a:lnTo>
                  <a:pt x="14838" y="10957"/>
                </a:lnTo>
                <a:lnTo>
                  <a:pt x="17536" y="11061"/>
                </a:lnTo>
                <a:close/>
              </a:path>
            </a:pathLst>
          </a:custGeom>
          <a:gradFill rotWithShape="0">
            <a:gsLst>
              <a:gs pos="0">
                <a:srgbClr val="D9D9FF">
                  <a:alpha val="0"/>
                </a:srgbClr>
              </a:gs>
              <a:gs pos="100000">
                <a:srgbClr val="8585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6283326" y="2411974"/>
            <a:ext cx="1127125" cy="1039813"/>
            <a:chOff x="4503" y="1157"/>
            <a:chExt cx="747" cy="710"/>
          </a:xfrm>
        </p:grpSpPr>
        <p:sp>
          <p:nvSpPr>
            <p:cNvPr id="1638446" name="Freeform 46"/>
            <p:cNvSpPr>
              <a:spLocks/>
            </p:cNvSpPr>
            <p:nvPr/>
          </p:nvSpPr>
          <p:spPr bwMode="auto">
            <a:xfrm>
              <a:off x="4994" y="1328"/>
              <a:ext cx="256" cy="209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33" y="14"/>
                </a:cxn>
                <a:cxn ang="0">
                  <a:pos x="48" y="15"/>
                </a:cxn>
                <a:cxn ang="0">
                  <a:pos x="33" y="20"/>
                </a:cxn>
                <a:cxn ang="0">
                  <a:pos x="40" y="33"/>
                </a:cxn>
                <a:cxn ang="0">
                  <a:pos x="29" y="30"/>
                </a:cxn>
                <a:cxn ang="0">
                  <a:pos x="22" y="40"/>
                </a:cxn>
                <a:cxn ang="0">
                  <a:pos x="18" y="28"/>
                </a:cxn>
                <a:cxn ang="0">
                  <a:pos x="0" y="30"/>
                </a:cxn>
                <a:cxn ang="0">
                  <a:pos x="14" y="19"/>
                </a:cxn>
                <a:cxn ang="0">
                  <a:pos x="9" y="9"/>
                </a:cxn>
                <a:cxn ang="0">
                  <a:pos x="21" y="11"/>
                </a:cxn>
                <a:cxn ang="0">
                  <a:pos x="24" y="0"/>
                </a:cxn>
                <a:cxn ang="0">
                  <a:pos x="28" y="11"/>
                </a:cxn>
                <a:cxn ang="0">
                  <a:pos x="40" y="7"/>
                </a:cxn>
              </a:cxnLst>
              <a:rect l="0" t="0" r="r" b="b"/>
              <a:pathLst>
                <a:path w="48" h="40">
                  <a:moveTo>
                    <a:pt x="40" y="7"/>
                  </a:moveTo>
                  <a:cubicBezTo>
                    <a:pt x="40" y="7"/>
                    <a:pt x="32" y="12"/>
                    <a:pt x="33" y="14"/>
                  </a:cubicBezTo>
                  <a:cubicBezTo>
                    <a:pt x="34" y="16"/>
                    <a:pt x="48" y="15"/>
                    <a:pt x="48" y="15"/>
                  </a:cubicBezTo>
                  <a:cubicBezTo>
                    <a:pt x="48" y="15"/>
                    <a:pt x="33" y="18"/>
                    <a:pt x="33" y="20"/>
                  </a:cubicBezTo>
                  <a:cubicBezTo>
                    <a:pt x="33" y="22"/>
                    <a:pt x="40" y="33"/>
                    <a:pt x="40" y="33"/>
                  </a:cubicBezTo>
                  <a:cubicBezTo>
                    <a:pt x="40" y="33"/>
                    <a:pt x="32" y="27"/>
                    <a:pt x="29" y="30"/>
                  </a:cubicBezTo>
                  <a:cubicBezTo>
                    <a:pt x="25" y="33"/>
                    <a:pt x="24" y="36"/>
                    <a:pt x="22" y="40"/>
                  </a:cubicBezTo>
                  <a:cubicBezTo>
                    <a:pt x="22" y="36"/>
                    <a:pt x="22" y="30"/>
                    <a:pt x="18" y="28"/>
                  </a:cubicBezTo>
                  <a:cubicBezTo>
                    <a:pt x="14" y="26"/>
                    <a:pt x="0" y="30"/>
                    <a:pt x="0" y="30"/>
                  </a:cubicBezTo>
                  <a:cubicBezTo>
                    <a:pt x="0" y="30"/>
                    <a:pt x="10" y="25"/>
                    <a:pt x="14" y="19"/>
                  </a:cubicBezTo>
                  <a:cubicBezTo>
                    <a:pt x="17" y="14"/>
                    <a:pt x="9" y="9"/>
                    <a:pt x="9" y="9"/>
                  </a:cubicBezTo>
                  <a:cubicBezTo>
                    <a:pt x="14" y="8"/>
                    <a:pt x="20" y="11"/>
                    <a:pt x="21" y="11"/>
                  </a:cubicBezTo>
                  <a:cubicBezTo>
                    <a:pt x="22" y="11"/>
                    <a:pt x="24" y="0"/>
                    <a:pt x="24" y="0"/>
                  </a:cubicBezTo>
                  <a:cubicBezTo>
                    <a:pt x="24" y="0"/>
                    <a:pt x="25" y="10"/>
                    <a:pt x="28" y="11"/>
                  </a:cubicBezTo>
                  <a:cubicBezTo>
                    <a:pt x="31" y="13"/>
                    <a:pt x="40" y="7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8447" name="Freeform 47"/>
            <p:cNvSpPr>
              <a:spLocks/>
            </p:cNvSpPr>
            <p:nvPr/>
          </p:nvSpPr>
          <p:spPr bwMode="auto">
            <a:xfrm>
              <a:off x="4668" y="1157"/>
              <a:ext cx="208" cy="20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10"/>
                </a:cxn>
                <a:cxn ang="0">
                  <a:pos x="39" y="4"/>
                </a:cxn>
                <a:cxn ang="0">
                  <a:pos x="27" y="15"/>
                </a:cxn>
                <a:cxn ang="0">
                  <a:pos x="38" y="24"/>
                </a:cxn>
                <a:cxn ang="0">
                  <a:pos x="27" y="26"/>
                </a:cxn>
                <a:cxn ang="0">
                  <a:pos x="24" y="38"/>
                </a:cxn>
                <a:cxn ang="0">
                  <a:pos x="16" y="29"/>
                </a:cxn>
                <a:cxn ang="0">
                  <a:pos x="0" y="38"/>
                </a:cxn>
                <a:cxn ang="0">
                  <a:pos x="9" y="23"/>
                </a:cxn>
                <a:cxn ang="0">
                  <a:pos x="1" y="14"/>
                </a:cxn>
                <a:cxn ang="0">
                  <a:pos x="13" y="12"/>
                </a:cxn>
                <a:cxn ang="0">
                  <a:pos x="12" y="0"/>
                </a:cxn>
                <a:cxn ang="0">
                  <a:pos x="19" y="9"/>
                </a:cxn>
                <a:cxn ang="0">
                  <a:pos x="28" y="0"/>
                </a:cxn>
              </a:cxnLst>
              <a:rect l="0" t="0" r="r" b="b"/>
              <a:pathLst>
                <a:path w="39" h="38">
                  <a:moveTo>
                    <a:pt x="28" y="0"/>
                  </a:moveTo>
                  <a:cubicBezTo>
                    <a:pt x="28" y="0"/>
                    <a:pt x="23" y="8"/>
                    <a:pt x="25" y="10"/>
                  </a:cubicBezTo>
                  <a:cubicBezTo>
                    <a:pt x="26" y="11"/>
                    <a:pt x="39" y="4"/>
                    <a:pt x="39" y="4"/>
                  </a:cubicBezTo>
                  <a:cubicBezTo>
                    <a:pt x="39" y="4"/>
                    <a:pt x="27" y="13"/>
                    <a:pt x="27" y="15"/>
                  </a:cubicBezTo>
                  <a:cubicBezTo>
                    <a:pt x="27" y="17"/>
                    <a:pt x="38" y="24"/>
                    <a:pt x="38" y="24"/>
                  </a:cubicBezTo>
                  <a:cubicBezTo>
                    <a:pt x="38" y="24"/>
                    <a:pt x="29" y="22"/>
                    <a:pt x="27" y="26"/>
                  </a:cubicBezTo>
                  <a:cubicBezTo>
                    <a:pt x="25" y="30"/>
                    <a:pt x="24" y="33"/>
                    <a:pt x="24" y="38"/>
                  </a:cubicBezTo>
                  <a:cubicBezTo>
                    <a:pt x="23" y="34"/>
                    <a:pt x="20" y="29"/>
                    <a:pt x="16" y="29"/>
                  </a:cubicBezTo>
                  <a:cubicBezTo>
                    <a:pt x="11" y="28"/>
                    <a:pt x="0" y="38"/>
                    <a:pt x="0" y="38"/>
                  </a:cubicBezTo>
                  <a:cubicBezTo>
                    <a:pt x="0" y="38"/>
                    <a:pt x="8" y="29"/>
                    <a:pt x="9" y="23"/>
                  </a:cubicBezTo>
                  <a:cubicBezTo>
                    <a:pt x="10" y="16"/>
                    <a:pt x="1" y="14"/>
                    <a:pt x="1" y="14"/>
                  </a:cubicBezTo>
                  <a:cubicBezTo>
                    <a:pt x="5" y="12"/>
                    <a:pt x="11" y="12"/>
                    <a:pt x="13" y="12"/>
                  </a:cubicBezTo>
                  <a:cubicBezTo>
                    <a:pt x="14" y="12"/>
                    <a:pt x="12" y="0"/>
                    <a:pt x="12" y="0"/>
                  </a:cubicBezTo>
                  <a:cubicBezTo>
                    <a:pt x="12" y="0"/>
                    <a:pt x="16" y="9"/>
                    <a:pt x="19" y="9"/>
                  </a:cubicBezTo>
                  <a:cubicBezTo>
                    <a:pt x="23" y="9"/>
                    <a:pt x="28" y="0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8448" name="Freeform 48"/>
            <p:cNvSpPr>
              <a:spLocks/>
            </p:cNvSpPr>
            <p:nvPr/>
          </p:nvSpPr>
          <p:spPr bwMode="auto">
            <a:xfrm>
              <a:off x="4503" y="1355"/>
              <a:ext cx="197" cy="282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15" y="15"/>
                </a:cxn>
                <a:cxn ang="0">
                  <a:pos x="18" y="0"/>
                </a:cxn>
                <a:cxn ang="0">
                  <a:pos x="20" y="16"/>
                </a:cxn>
                <a:cxn ang="0">
                  <a:pos x="33" y="12"/>
                </a:cxn>
                <a:cxn ang="0">
                  <a:pos x="29" y="23"/>
                </a:cxn>
                <a:cxn ang="0">
                  <a:pos x="37" y="31"/>
                </a:cxn>
                <a:cxn ang="0">
                  <a:pos x="25" y="34"/>
                </a:cxn>
                <a:cxn ang="0">
                  <a:pos x="24" y="53"/>
                </a:cxn>
                <a:cxn ang="0">
                  <a:pos x="17" y="36"/>
                </a:cxn>
                <a:cxn ang="0">
                  <a:pos x="6" y="39"/>
                </a:cxn>
                <a:cxn ang="0">
                  <a:pos x="10" y="27"/>
                </a:cxn>
                <a:cxn ang="0">
                  <a:pos x="0" y="22"/>
                </a:cxn>
                <a:cxn ang="0">
                  <a:pos x="11" y="20"/>
                </a:cxn>
                <a:cxn ang="0">
                  <a:pos x="9" y="7"/>
                </a:cxn>
              </a:cxnLst>
              <a:rect l="0" t="0" r="r" b="b"/>
              <a:pathLst>
                <a:path w="37" h="53">
                  <a:moveTo>
                    <a:pt x="9" y="7"/>
                  </a:moveTo>
                  <a:cubicBezTo>
                    <a:pt x="9" y="7"/>
                    <a:pt x="13" y="16"/>
                    <a:pt x="15" y="15"/>
                  </a:cubicBezTo>
                  <a:cubicBezTo>
                    <a:pt x="17" y="15"/>
                    <a:pt x="18" y="0"/>
                    <a:pt x="18" y="0"/>
                  </a:cubicBezTo>
                  <a:cubicBezTo>
                    <a:pt x="18" y="0"/>
                    <a:pt x="18" y="15"/>
                    <a:pt x="20" y="16"/>
                  </a:cubicBezTo>
                  <a:cubicBezTo>
                    <a:pt x="22" y="17"/>
                    <a:pt x="33" y="12"/>
                    <a:pt x="33" y="12"/>
                  </a:cubicBezTo>
                  <a:cubicBezTo>
                    <a:pt x="33" y="12"/>
                    <a:pt x="27" y="19"/>
                    <a:pt x="29" y="23"/>
                  </a:cubicBezTo>
                  <a:cubicBezTo>
                    <a:pt x="31" y="26"/>
                    <a:pt x="33" y="29"/>
                    <a:pt x="37" y="31"/>
                  </a:cubicBezTo>
                  <a:cubicBezTo>
                    <a:pt x="33" y="31"/>
                    <a:pt x="28" y="30"/>
                    <a:pt x="25" y="34"/>
                  </a:cubicBezTo>
                  <a:cubicBezTo>
                    <a:pt x="22" y="38"/>
                    <a:pt x="24" y="53"/>
                    <a:pt x="24" y="53"/>
                  </a:cubicBezTo>
                  <a:cubicBezTo>
                    <a:pt x="24" y="53"/>
                    <a:pt x="21" y="41"/>
                    <a:pt x="17" y="36"/>
                  </a:cubicBezTo>
                  <a:cubicBezTo>
                    <a:pt x="12" y="32"/>
                    <a:pt x="6" y="39"/>
                    <a:pt x="6" y="39"/>
                  </a:cubicBezTo>
                  <a:cubicBezTo>
                    <a:pt x="6" y="35"/>
                    <a:pt x="9" y="28"/>
                    <a:pt x="10" y="27"/>
                  </a:cubicBezTo>
                  <a:cubicBezTo>
                    <a:pt x="11" y="26"/>
                    <a:pt x="0" y="22"/>
                    <a:pt x="0" y="22"/>
                  </a:cubicBezTo>
                  <a:cubicBezTo>
                    <a:pt x="0" y="22"/>
                    <a:pt x="9" y="23"/>
                    <a:pt x="11" y="20"/>
                  </a:cubicBezTo>
                  <a:cubicBezTo>
                    <a:pt x="13" y="17"/>
                    <a:pt x="9" y="7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8449" name="Freeform 49"/>
            <p:cNvSpPr>
              <a:spLocks/>
            </p:cNvSpPr>
            <p:nvPr/>
          </p:nvSpPr>
          <p:spPr bwMode="auto">
            <a:xfrm>
              <a:off x="4599" y="1632"/>
              <a:ext cx="197" cy="2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" y="14"/>
                </a:cxn>
                <a:cxn ang="0">
                  <a:pos x="4" y="0"/>
                </a:cxn>
                <a:cxn ang="0">
                  <a:pos x="14" y="12"/>
                </a:cxn>
                <a:cxn ang="0">
                  <a:pos x="23" y="0"/>
                </a:cxn>
                <a:cxn ang="0">
                  <a:pos x="25" y="12"/>
                </a:cxn>
                <a:cxn ang="0">
                  <a:pos x="36" y="14"/>
                </a:cxn>
                <a:cxn ang="0">
                  <a:pos x="28" y="23"/>
                </a:cxn>
                <a:cxn ang="0">
                  <a:pos x="37" y="40"/>
                </a:cxn>
                <a:cxn ang="0">
                  <a:pos x="22" y="31"/>
                </a:cxn>
                <a:cxn ang="0">
                  <a:pos x="15" y="40"/>
                </a:cxn>
                <a:cxn ang="0">
                  <a:pos x="12" y="27"/>
                </a:cxn>
                <a:cxn ang="0">
                  <a:pos x="1" y="29"/>
                </a:cxn>
                <a:cxn ang="0">
                  <a:pos x="9" y="20"/>
                </a:cxn>
                <a:cxn ang="0">
                  <a:pos x="0" y="11"/>
                </a:cxn>
              </a:cxnLst>
              <a:rect l="0" t="0" r="r" b="b"/>
              <a:pathLst>
                <a:path w="37" h="40">
                  <a:moveTo>
                    <a:pt x="0" y="11"/>
                  </a:moveTo>
                  <a:cubicBezTo>
                    <a:pt x="0" y="11"/>
                    <a:pt x="8" y="16"/>
                    <a:pt x="10" y="14"/>
                  </a:cubicBezTo>
                  <a:cubicBezTo>
                    <a:pt x="11" y="13"/>
                    <a:pt x="4" y="0"/>
                    <a:pt x="4" y="0"/>
                  </a:cubicBezTo>
                  <a:cubicBezTo>
                    <a:pt x="4" y="0"/>
                    <a:pt x="12" y="12"/>
                    <a:pt x="14" y="12"/>
                  </a:cubicBezTo>
                  <a:cubicBezTo>
                    <a:pt x="16" y="12"/>
                    <a:pt x="23" y="0"/>
                    <a:pt x="23" y="0"/>
                  </a:cubicBezTo>
                  <a:cubicBezTo>
                    <a:pt x="23" y="0"/>
                    <a:pt x="21" y="10"/>
                    <a:pt x="25" y="12"/>
                  </a:cubicBezTo>
                  <a:cubicBezTo>
                    <a:pt x="28" y="14"/>
                    <a:pt x="32" y="14"/>
                    <a:pt x="36" y="14"/>
                  </a:cubicBezTo>
                  <a:cubicBezTo>
                    <a:pt x="33" y="16"/>
                    <a:pt x="28" y="18"/>
                    <a:pt x="28" y="23"/>
                  </a:cubicBezTo>
                  <a:cubicBezTo>
                    <a:pt x="27" y="28"/>
                    <a:pt x="37" y="40"/>
                    <a:pt x="37" y="40"/>
                  </a:cubicBezTo>
                  <a:cubicBezTo>
                    <a:pt x="37" y="40"/>
                    <a:pt x="29" y="32"/>
                    <a:pt x="22" y="31"/>
                  </a:cubicBezTo>
                  <a:cubicBezTo>
                    <a:pt x="16" y="30"/>
                    <a:pt x="15" y="40"/>
                    <a:pt x="15" y="40"/>
                  </a:cubicBezTo>
                  <a:cubicBezTo>
                    <a:pt x="12" y="35"/>
                    <a:pt x="12" y="28"/>
                    <a:pt x="12" y="27"/>
                  </a:cubicBezTo>
                  <a:cubicBezTo>
                    <a:pt x="12" y="26"/>
                    <a:pt x="1" y="29"/>
                    <a:pt x="1" y="29"/>
                  </a:cubicBezTo>
                  <a:cubicBezTo>
                    <a:pt x="1" y="29"/>
                    <a:pt x="9" y="24"/>
                    <a:pt x="9" y="20"/>
                  </a:cubicBezTo>
                  <a:cubicBezTo>
                    <a:pt x="9" y="17"/>
                    <a:pt x="0" y="11"/>
                    <a:pt x="0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8450" name="Freeform 50"/>
            <p:cNvSpPr>
              <a:spLocks/>
            </p:cNvSpPr>
            <p:nvPr/>
          </p:nvSpPr>
          <p:spPr bwMode="auto">
            <a:xfrm>
              <a:off x="4722" y="1365"/>
              <a:ext cx="138" cy="24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21"/>
                </a:cxn>
                <a:cxn ang="0">
                  <a:pos x="4" y="16"/>
                </a:cxn>
                <a:cxn ang="0">
                  <a:pos x="8" y="19"/>
                </a:cxn>
                <a:cxn ang="0">
                  <a:pos x="14" y="0"/>
                </a:cxn>
                <a:cxn ang="0">
                  <a:pos x="15" y="18"/>
                </a:cxn>
                <a:cxn ang="0">
                  <a:pos x="25" y="16"/>
                </a:cxn>
                <a:cxn ang="0">
                  <a:pos x="18" y="25"/>
                </a:cxn>
                <a:cxn ang="0">
                  <a:pos x="26" y="35"/>
                </a:cxn>
                <a:cxn ang="0">
                  <a:pos x="15" y="30"/>
                </a:cxn>
                <a:cxn ang="0">
                  <a:pos x="10" y="45"/>
                </a:cxn>
                <a:cxn ang="0">
                  <a:pos x="11" y="29"/>
                </a:cxn>
                <a:cxn ang="0">
                  <a:pos x="1" y="31"/>
                </a:cxn>
                <a:cxn ang="0">
                  <a:pos x="6" y="25"/>
                </a:cxn>
                <a:cxn ang="0">
                  <a:pos x="0" y="20"/>
                </a:cxn>
              </a:cxnLst>
              <a:rect l="0" t="0" r="r" b="b"/>
              <a:pathLst>
                <a:path w="26" h="45">
                  <a:moveTo>
                    <a:pt x="0" y="20"/>
                  </a:moveTo>
                  <a:cubicBezTo>
                    <a:pt x="0" y="20"/>
                    <a:pt x="5" y="22"/>
                    <a:pt x="6" y="21"/>
                  </a:cubicBezTo>
                  <a:cubicBezTo>
                    <a:pt x="6" y="20"/>
                    <a:pt x="4" y="16"/>
                    <a:pt x="4" y="16"/>
                  </a:cubicBezTo>
                  <a:cubicBezTo>
                    <a:pt x="4" y="16"/>
                    <a:pt x="7" y="20"/>
                    <a:pt x="8" y="19"/>
                  </a:cubicBezTo>
                  <a:cubicBezTo>
                    <a:pt x="9" y="19"/>
                    <a:pt x="14" y="0"/>
                    <a:pt x="14" y="0"/>
                  </a:cubicBezTo>
                  <a:cubicBezTo>
                    <a:pt x="14" y="0"/>
                    <a:pt x="12" y="17"/>
                    <a:pt x="15" y="18"/>
                  </a:cubicBezTo>
                  <a:cubicBezTo>
                    <a:pt x="17" y="19"/>
                    <a:pt x="23" y="16"/>
                    <a:pt x="25" y="16"/>
                  </a:cubicBezTo>
                  <a:cubicBezTo>
                    <a:pt x="24" y="17"/>
                    <a:pt x="17" y="22"/>
                    <a:pt x="18" y="25"/>
                  </a:cubicBezTo>
                  <a:cubicBezTo>
                    <a:pt x="18" y="28"/>
                    <a:pt x="26" y="35"/>
                    <a:pt x="26" y="35"/>
                  </a:cubicBezTo>
                  <a:cubicBezTo>
                    <a:pt x="26" y="35"/>
                    <a:pt x="17" y="29"/>
                    <a:pt x="15" y="30"/>
                  </a:cubicBezTo>
                  <a:cubicBezTo>
                    <a:pt x="13" y="31"/>
                    <a:pt x="11" y="45"/>
                    <a:pt x="10" y="45"/>
                  </a:cubicBezTo>
                  <a:cubicBezTo>
                    <a:pt x="10" y="38"/>
                    <a:pt x="12" y="30"/>
                    <a:pt x="11" y="29"/>
                  </a:cubicBezTo>
                  <a:cubicBezTo>
                    <a:pt x="9" y="29"/>
                    <a:pt x="1" y="31"/>
                    <a:pt x="1" y="31"/>
                  </a:cubicBezTo>
                  <a:cubicBezTo>
                    <a:pt x="1" y="31"/>
                    <a:pt x="6" y="27"/>
                    <a:pt x="6" y="25"/>
                  </a:cubicBezTo>
                  <a:cubicBezTo>
                    <a:pt x="6" y="23"/>
                    <a:pt x="0" y="20"/>
                    <a:pt x="0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8451" name="Freeform 51"/>
            <p:cNvSpPr>
              <a:spLocks/>
            </p:cNvSpPr>
            <p:nvPr/>
          </p:nvSpPr>
          <p:spPr bwMode="auto">
            <a:xfrm>
              <a:off x="4882" y="1248"/>
              <a:ext cx="139" cy="240"/>
            </a:xfrm>
            <a:custGeom>
              <a:avLst/>
              <a:gdLst/>
              <a:ahLst/>
              <a:cxnLst>
                <a:cxn ang="0">
                  <a:pos x="26" y="25"/>
                </a:cxn>
                <a:cxn ang="0">
                  <a:pos x="20" y="24"/>
                </a:cxn>
                <a:cxn ang="0">
                  <a:pos x="22" y="29"/>
                </a:cxn>
                <a:cxn ang="0">
                  <a:pos x="18" y="26"/>
                </a:cxn>
                <a:cxn ang="0">
                  <a:pos x="12" y="45"/>
                </a:cxn>
                <a:cxn ang="0">
                  <a:pos x="11" y="27"/>
                </a:cxn>
                <a:cxn ang="0">
                  <a:pos x="1" y="29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11" y="15"/>
                </a:cxn>
                <a:cxn ang="0">
                  <a:pos x="16" y="1"/>
                </a:cxn>
                <a:cxn ang="0">
                  <a:pos x="16" y="16"/>
                </a:cxn>
                <a:cxn ang="0">
                  <a:pos x="25" y="14"/>
                </a:cxn>
                <a:cxn ang="0">
                  <a:pos x="20" y="20"/>
                </a:cxn>
                <a:cxn ang="0">
                  <a:pos x="26" y="25"/>
                </a:cxn>
              </a:cxnLst>
              <a:rect l="0" t="0" r="r" b="b"/>
              <a:pathLst>
                <a:path w="26" h="45">
                  <a:moveTo>
                    <a:pt x="26" y="25"/>
                  </a:moveTo>
                  <a:cubicBezTo>
                    <a:pt x="26" y="25"/>
                    <a:pt x="21" y="23"/>
                    <a:pt x="20" y="24"/>
                  </a:cubicBezTo>
                  <a:cubicBezTo>
                    <a:pt x="20" y="25"/>
                    <a:pt x="22" y="29"/>
                    <a:pt x="22" y="29"/>
                  </a:cubicBezTo>
                  <a:cubicBezTo>
                    <a:pt x="22" y="29"/>
                    <a:pt x="19" y="26"/>
                    <a:pt x="18" y="26"/>
                  </a:cubicBezTo>
                  <a:cubicBezTo>
                    <a:pt x="17" y="26"/>
                    <a:pt x="12" y="45"/>
                    <a:pt x="12" y="45"/>
                  </a:cubicBezTo>
                  <a:cubicBezTo>
                    <a:pt x="12" y="45"/>
                    <a:pt x="14" y="28"/>
                    <a:pt x="11" y="27"/>
                  </a:cubicBezTo>
                  <a:cubicBezTo>
                    <a:pt x="9" y="26"/>
                    <a:pt x="3" y="29"/>
                    <a:pt x="1" y="29"/>
                  </a:cubicBezTo>
                  <a:cubicBezTo>
                    <a:pt x="2" y="28"/>
                    <a:pt x="9" y="23"/>
                    <a:pt x="8" y="20"/>
                  </a:cubicBezTo>
                  <a:cubicBezTo>
                    <a:pt x="8" y="17"/>
                    <a:pt x="0" y="10"/>
                    <a:pt x="0" y="10"/>
                  </a:cubicBezTo>
                  <a:cubicBezTo>
                    <a:pt x="0" y="10"/>
                    <a:pt x="9" y="17"/>
                    <a:pt x="11" y="15"/>
                  </a:cubicBezTo>
                  <a:cubicBezTo>
                    <a:pt x="13" y="14"/>
                    <a:pt x="15" y="0"/>
                    <a:pt x="16" y="1"/>
                  </a:cubicBezTo>
                  <a:cubicBezTo>
                    <a:pt x="16" y="7"/>
                    <a:pt x="14" y="15"/>
                    <a:pt x="16" y="16"/>
                  </a:cubicBezTo>
                  <a:cubicBezTo>
                    <a:pt x="17" y="16"/>
                    <a:pt x="25" y="14"/>
                    <a:pt x="25" y="14"/>
                  </a:cubicBezTo>
                  <a:cubicBezTo>
                    <a:pt x="25" y="14"/>
                    <a:pt x="20" y="18"/>
                    <a:pt x="20" y="20"/>
                  </a:cubicBezTo>
                  <a:cubicBezTo>
                    <a:pt x="21" y="23"/>
                    <a:pt x="26" y="25"/>
                    <a:pt x="26" y="25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8452" name="Freeform 52"/>
            <p:cNvSpPr>
              <a:spLocks/>
            </p:cNvSpPr>
            <p:nvPr/>
          </p:nvSpPr>
          <p:spPr bwMode="auto">
            <a:xfrm>
              <a:off x="4898" y="1627"/>
              <a:ext cx="144" cy="24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21"/>
                </a:cxn>
                <a:cxn ang="0">
                  <a:pos x="4" y="16"/>
                </a:cxn>
                <a:cxn ang="0">
                  <a:pos x="9" y="19"/>
                </a:cxn>
                <a:cxn ang="0">
                  <a:pos x="15" y="0"/>
                </a:cxn>
                <a:cxn ang="0">
                  <a:pos x="15" y="18"/>
                </a:cxn>
                <a:cxn ang="0">
                  <a:pos x="26" y="15"/>
                </a:cxn>
                <a:cxn ang="0">
                  <a:pos x="18" y="25"/>
                </a:cxn>
                <a:cxn ang="0">
                  <a:pos x="27" y="35"/>
                </a:cxn>
                <a:cxn ang="0">
                  <a:pos x="15" y="30"/>
                </a:cxn>
                <a:cxn ang="0">
                  <a:pos x="11" y="44"/>
                </a:cxn>
                <a:cxn ang="0">
                  <a:pos x="11" y="29"/>
                </a:cxn>
                <a:cxn ang="0">
                  <a:pos x="2" y="31"/>
                </a:cxn>
                <a:cxn ang="0">
                  <a:pos x="6" y="25"/>
                </a:cxn>
                <a:cxn ang="0">
                  <a:pos x="0" y="20"/>
                </a:cxn>
              </a:cxnLst>
              <a:rect l="0" t="0" r="r" b="b"/>
              <a:pathLst>
                <a:path w="27" h="45">
                  <a:moveTo>
                    <a:pt x="0" y="20"/>
                  </a:moveTo>
                  <a:cubicBezTo>
                    <a:pt x="0" y="20"/>
                    <a:pt x="6" y="22"/>
                    <a:pt x="6" y="21"/>
                  </a:cubicBezTo>
                  <a:cubicBezTo>
                    <a:pt x="7" y="20"/>
                    <a:pt x="4" y="16"/>
                    <a:pt x="4" y="16"/>
                  </a:cubicBezTo>
                  <a:cubicBezTo>
                    <a:pt x="4" y="16"/>
                    <a:pt x="8" y="19"/>
                    <a:pt x="9" y="19"/>
                  </a:cubicBezTo>
                  <a:cubicBezTo>
                    <a:pt x="10" y="19"/>
                    <a:pt x="15" y="0"/>
                    <a:pt x="15" y="0"/>
                  </a:cubicBezTo>
                  <a:cubicBezTo>
                    <a:pt x="15" y="0"/>
                    <a:pt x="13" y="17"/>
                    <a:pt x="15" y="18"/>
                  </a:cubicBezTo>
                  <a:cubicBezTo>
                    <a:pt x="18" y="19"/>
                    <a:pt x="23" y="16"/>
                    <a:pt x="26" y="15"/>
                  </a:cubicBezTo>
                  <a:cubicBezTo>
                    <a:pt x="24" y="17"/>
                    <a:pt x="18" y="22"/>
                    <a:pt x="18" y="25"/>
                  </a:cubicBezTo>
                  <a:cubicBezTo>
                    <a:pt x="18" y="28"/>
                    <a:pt x="27" y="35"/>
                    <a:pt x="27" y="35"/>
                  </a:cubicBezTo>
                  <a:cubicBezTo>
                    <a:pt x="27" y="35"/>
                    <a:pt x="17" y="28"/>
                    <a:pt x="15" y="30"/>
                  </a:cubicBezTo>
                  <a:cubicBezTo>
                    <a:pt x="13" y="31"/>
                    <a:pt x="12" y="45"/>
                    <a:pt x="11" y="44"/>
                  </a:cubicBezTo>
                  <a:cubicBezTo>
                    <a:pt x="11" y="38"/>
                    <a:pt x="12" y="30"/>
                    <a:pt x="11" y="29"/>
                  </a:cubicBezTo>
                  <a:cubicBezTo>
                    <a:pt x="10" y="29"/>
                    <a:pt x="2" y="31"/>
                    <a:pt x="2" y="31"/>
                  </a:cubicBezTo>
                  <a:cubicBezTo>
                    <a:pt x="2" y="31"/>
                    <a:pt x="7" y="27"/>
                    <a:pt x="6" y="25"/>
                  </a:cubicBezTo>
                  <a:cubicBezTo>
                    <a:pt x="6" y="22"/>
                    <a:pt x="0" y="20"/>
                    <a:pt x="0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8453" name="Freeform 53"/>
            <p:cNvSpPr>
              <a:spLocks/>
            </p:cNvSpPr>
            <p:nvPr/>
          </p:nvSpPr>
          <p:spPr bwMode="auto">
            <a:xfrm>
              <a:off x="4802" y="1509"/>
              <a:ext cx="197" cy="17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4"/>
                </a:cxn>
                <a:cxn ang="0">
                  <a:pos x="23" y="1"/>
                </a:cxn>
                <a:cxn ang="0">
                  <a:pos x="25" y="9"/>
                </a:cxn>
                <a:cxn ang="0">
                  <a:pos x="37" y="1"/>
                </a:cxn>
                <a:cxn ang="0">
                  <a:pos x="27" y="16"/>
                </a:cxn>
                <a:cxn ang="0">
                  <a:pos x="32" y="26"/>
                </a:cxn>
                <a:cxn ang="0">
                  <a:pos x="18" y="24"/>
                </a:cxn>
                <a:cxn ang="0">
                  <a:pos x="11" y="32"/>
                </a:cxn>
                <a:cxn ang="0">
                  <a:pos x="9" y="23"/>
                </a:cxn>
                <a:cxn ang="0">
                  <a:pos x="0" y="15"/>
                </a:cxn>
                <a:cxn ang="0">
                  <a:pos x="8" y="11"/>
                </a:cxn>
                <a:cxn ang="0">
                  <a:pos x="8" y="4"/>
                </a:cxn>
                <a:cxn ang="0">
                  <a:pos x="13" y="6"/>
                </a:cxn>
                <a:cxn ang="0">
                  <a:pos x="14" y="0"/>
                </a:cxn>
              </a:cxnLst>
              <a:rect l="0" t="0" r="r" b="b"/>
              <a:pathLst>
                <a:path w="37" h="32">
                  <a:moveTo>
                    <a:pt x="14" y="0"/>
                  </a:moveTo>
                  <a:cubicBezTo>
                    <a:pt x="14" y="0"/>
                    <a:pt x="17" y="3"/>
                    <a:pt x="19" y="4"/>
                  </a:cubicBezTo>
                  <a:cubicBezTo>
                    <a:pt x="21" y="5"/>
                    <a:pt x="23" y="1"/>
                    <a:pt x="23" y="1"/>
                  </a:cubicBezTo>
                  <a:cubicBezTo>
                    <a:pt x="23" y="1"/>
                    <a:pt x="24" y="7"/>
                    <a:pt x="25" y="9"/>
                  </a:cubicBezTo>
                  <a:cubicBezTo>
                    <a:pt x="26" y="10"/>
                    <a:pt x="37" y="1"/>
                    <a:pt x="37" y="1"/>
                  </a:cubicBezTo>
                  <a:cubicBezTo>
                    <a:pt x="37" y="1"/>
                    <a:pt x="28" y="11"/>
                    <a:pt x="27" y="16"/>
                  </a:cubicBezTo>
                  <a:cubicBezTo>
                    <a:pt x="27" y="20"/>
                    <a:pt x="29" y="22"/>
                    <a:pt x="32" y="26"/>
                  </a:cubicBezTo>
                  <a:cubicBezTo>
                    <a:pt x="28" y="24"/>
                    <a:pt x="22" y="23"/>
                    <a:pt x="18" y="24"/>
                  </a:cubicBezTo>
                  <a:cubicBezTo>
                    <a:pt x="14" y="26"/>
                    <a:pt x="11" y="32"/>
                    <a:pt x="11" y="32"/>
                  </a:cubicBezTo>
                  <a:cubicBezTo>
                    <a:pt x="11" y="32"/>
                    <a:pt x="11" y="30"/>
                    <a:pt x="9" y="23"/>
                  </a:cubicBezTo>
                  <a:cubicBezTo>
                    <a:pt x="8" y="16"/>
                    <a:pt x="0" y="15"/>
                    <a:pt x="0" y="15"/>
                  </a:cubicBezTo>
                  <a:cubicBezTo>
                    <a:pt x="0" y="15"/>
                    <a:pt x="6" y="15"/>
                    <a:pt x="8" y="11"/>
                  </a:cubicBezTo>
                  <a:cubicBezTo>
                    <a:pt x="11" y="8"/>
                    <a:pt x="8" y="4"/>
                    <a:pt x="8" y="4"/>
                  </a:cubicBezTo>
                  <a:cubicBezTo>
                    <a:pt x="8" y="4"/>
                    <a:pt x="10" y="7"/>
                    <a:pt x="13" y="6"/>
                  </a:cubicBezTo>
                  <a:cubicBezTo>
                    <a:pt x="17" y="4"/>
                    <a:pt x="14" y="0"/>
                    <a:pt x="1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8454" name="Freeform 54"/>
            <p:cNvSpPr>
              <a:spLocks/>
            </p:cNvSpPr>
            <p:nvPr/>
          </p:nvSpPr>
          <p:spPr bwMode="auto">
            <a:xfrm>
              <a:off x="5015" y="1515"/>
              <a:ext cx="198" cy="178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19" y="28"/>
                </a:cxn>
                <a:cxn ang="0">
                  <a:pos x="24" y="31"/>
                </a:cxn>
                <a:cxn ang="0">
                  <a:pos x="25" y="24"/>
                </a:cxn>
                <a:cxn ang="0">
                  <a:pos x="37" y="31"/>
                </a:cxn>
                <a:cxn ang="0">
                  <a:pos x="27" y="17"/>
                </a:cxn>
                <a:cxn ang="0">
                  <a:pos x="32" y="6"/>
                </a:cxn>
                <a:cxn ang="0">
                  <a:pos x="18" y="8"/>
                </a:cxn>
                <a:cxn ang="0">
                  <a:pos x="11" y="0"/>
                </a:cxn>
                <a:cxn ang="0">
                  <a:pos x="9" y="10"/>
                </a:cxn>
                <a:cxn ang="0">
                  <a:pos x="0" y="17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14" y="27"/>
                </a:cxn>
                <a:cxn ang="0">
                  <a:pos x="15" y="33"/>
                </a:cxn>
              </a:cxnLst>
              <a:rect l="0" t="0" r="r" b="b"/>
              <a:pathLst>
                <a:path w="37" h="33">
                  <a:moveTo>
                    <a:pt x="15" y="33"/>
                  </a:moveTo>
                  <a:cubicBezTo>
                    <a:pt x="15" y="33"/>
                    <a:pt x="17" y="29"/>
                    <a:pt x="19" y="28"/>
                  </a:cubicBezTo>
                  <a:cubicBezTo>
                    <a:pt x="21" y="28"/>
                    <a:pt x="24" y="31"/>
                    <a:pt x="24" y="31"/>
                  </a:cubicBezTo>
                  <a:cubicBezTo>
                    <a:pt x="24" y="31"/>
                    <a:pt x="24" y="26"/>
                    <a:pt x="25" y="24"/>
                  </a:cubicBezTo>
                  <a:cubicBezTo>
                    <a:pt x="26" y="22"/>
                    <a:pt x="37" y="31"/>
                    <a:pt x="37" y="31"/>
                  </a:cubicBezTo>
                  <a:cubicBezTo>
                    <a:pt x="37" y="31"/>
                    <a:pt x="28" y="21"/>
                    <a:pt x="27" y="17"/>
                  </a:cubicBezTo>
                  <a:cubicBezTo>
                    <a:pt x="27" y="12"/>
                    <a:pt x="30" y="11"/>
                    <a:pt x="32" y="6"/>
                  </a:cubicBezTo>
                  <a:cubicBezTo>
                    <a:pt x="28" y="8"/>
                    <a:pt x="23" y="10"/>
                    <a:pt x="18" y="8"/>
                  </a:cubicBezTo>
                  <a:cubicBezTo>
                    <a:pt x="14" y="7"/>
                    <a:pt x="11" y="0"/>
                    <a:pt x="11" y="0"/>
                  </a:cubicBezTo>
                  <a:cubicBezTo>
                    <a:pt x="11" y="0"/>
                    <a:pt x="11" y="3"/>
                    <a:pt x="9" y="10"/>
                  </a:cubicBezTo>
                  <a:cubicBezTo>
                    <a:pt x="8" y="16"/>
                    <a:pt x="0" y="17"/>
                    <a:pt x="0" y="17"/>
                  </a:cubicBezTo>
                  <a:cubicBezTo>
                    <a:pt x="0" y="17"/>
                    <a:pt x="6" y="18"/>
                    <a:pt x="8" y="21"/>
                  </a:cubicBezTo>
                  <a:cubicBezTo>
                    <a:pt x="11" y="24"/>
                    <a:pt x="8" y="28"/>
                    <a:pt x="8" y="28"/>
                  </a:cubicBezTo>
                  <a:cubicBezTo>
                    <a:pt x="8" y="28"/>
                    <a:pt x="10" y="25"/>
                    <a:pt x="14" y="27"/>
                  </a:cubicBezTo>
                  <a:cubicBezTo>
                    <a:pt x="17" y="28"/>
                    <a:pt x="15" y="33"/>
                    <a:pt x="15" y="33"/>
                  </a:cubicBezTo>
                  <a:close/>
                </a:path>
              </a:pathLst>
            </a:custGeom>
            <a:gradFill rotWithShape="1">
              <a:gsLst>
                <a:gs pos="0">
                  <a:srgbClr val="ACE4C8"/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99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5870584" y="4096303"/>
            <a:ext cx="315913" cy="215899"/>
            <a:chOff x="2738" y="2483"/>
            <a:chExt cx="199" cy="136"/>
          </a:xfrm>
        </p:grpSpPr>
        <p:sp>
          <p:nvSpPr>
            <p:cNvPr id="1638456" name="Oval 56"/>
            <p:cNvSpPr>
              <a:spLocks noChangeArrowheads="1"/>
            </p:cNvSpPr>
            <p:nvPr/>
          </p:nvSpPr>
          <p:spPr bwMode="auto">
            <a:xfrm>
              <a:off x="2769" y="2512"/>
              <a:ext cx="129" cy="77"/>
            </a:xfrm>
            <a:prstGeom prst="ellipse">
              <a:avLst/>
            </a:prstGeom>
            <a:gradFill rotWithShape="0">
              <a:gsLst>
                <a:gs pos="0">
                  <a:srgbClr val="D9D9FF"/>
                </a:gs>
                <a:gs pos="100000">
                  <a:srgbClr val="8585FF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0295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394" name="Text Box 57"/>
            <p:cNvSpPr txBox="1">
              <a:spLocks noChangeArrowheads="1"/>
            </p:cNvSpPr>
            <p:nvPr/>
          </p:nvSpPr>
          <p:spPr bwMode="auto">
            <a:xfrm>
              <a:off x="2738" y="2483"/>
              <a:ext cx="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sz="8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NO</a:t>
              </a: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291262" y="4053458"/>
            <a:ext cx="315912" cy="215901"/>
            <a:chOff x="3003" y="2456"/>
            <a:chExt cx="199" cy="136"/>
          </a:xfrm>
        </p:grpSpPr>
        <p:sp>
          <p:nvSpPr>
            <p:cNvPr id="1638459" name="Oval 59"/>
            <p:cNvSpPr>
              <a:spLocks noChangeArrowheads="1"/>
            </p:cNvSpPr>
            <p:nvPr/>
          </p:nvSpPr>
          <p:spPr bwMode="auto">
            <a:xfrm>
              <a:off x="3035" y="2483"/>
              <a:ext cx="129" cy="76"/>
            </a:xfrm>
            <a:prstGeom prst="ellipse">
              <a:avLst/>
            </a:prstGeom>
            <a:gradFill rotWithShape="0">
              <a:gsLst>
                <a:gs pos="0">
                  <a:srgbClr val="D9D9FF"/>
                </a:gs>
                <a:gs pos="100000">
                  <a:srgbClr val="8585FF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0295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392" name="Text Box 60"/>
            <p:cNvSpPr txBox="1">
              <a:spLocks noChangeArrowheads="1"/>
            </p:cNvSpPr>
            <p:nvPr/>
          </p:nvSpPr>
          <p:spPr bwMode="auto">
            <a:xfrm>
              <a:off x="3003" y="2456"/>
              <a:ext cx="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sz="8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NO</a:t>
              </a:r>
            </a:p>
          </p:txBody>
        </p:sp>
      </p:grpSp>
      <p:sp>
        <p:nvSpPr>
          <p:cNvPr id="1638461" name="Oval 61"/>
          <p:cNvSpPr>
            <a:spLocks noChangeArrowheads="1"/>
          </p:cNvSpPr>
          <p:nvPr/>
        </p:nvSpPr>
        <p:spPr bwMode="auto">
          <a:xfrm>
            <a:off x="6692900" y="4312212"/>
            <a:ext cx="204788" cy="122237"/>
          </a:xfrm>
          <a:prstGeom prst="ellipse">
            <a:avLst/>
          </a:prstGeom>
          <a:gradFill rotWithShape="0">
            <a:gsLst>
              <a:gs pos="0">
                <a:srgbClr val="D9D9FF"/>
              </a:gs>
              <a:gs pos="100000">
                <a:srgbClr val="8585FF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>
            <a:outerShdw dist="17961" dir="2700000" algn="ctr" rotWithShape="0">
              <a:srgbClr val="0029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1339" name="Text Box 62"/>
          <p:cNvSpPr txBox="1">
            <a:spLocks noChangeArrowheads="1"/>
          </p:cNvSpPr>
          <p:nvPr/>
        </p:nvSpPr>
        <p:spPr bwMode="auto">
          <a:xfrm>
            <a:off x="6649144" y="4272523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sz="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NO</a:t>
            </a:r>
          </a:p>
        </p:txBody>
      </p: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6456372" y="3608957"/>
            <a:ext cx="315913" cy="215901"/>
            <a:chOff x="3107" y="2176"/>
            <a:chExt cx="199" cy="136"/>
          </a:xfrm>
        </p:grpSpPr>
        <p:sp>
          <p:nvSpPr>
            <p:cNvPr id="1638464" name="Oval 64"/>
            <p:cNvSpPr>
              <a:spLocks noChangeArrowheads="1"/>
            </p:cNvSpPr>
            <p:nvPr/>
          </p:nvSpPr>
          <p:spPr bwMode="auto">
            <a:xfrm>
              <a:off x="3138" y="2205"/>
              <a:ext cx="129" cy="77"/>
            </a:xfrm>
            <a:prstGeom prst="ellipse">
              <a:avLst/>
            </a:prstGeom>
            <a:gradFill rotWithShape="0">
              <a:gsLst>
                <a:gs pos="0">
                  <a:srgbClr val="D9D9FF"/>
                </a:gs>
                <a:gs pos="100000">
                  <a:srgbClr val="8585FF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0295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390" name="Text Box 65"/>
            <p:cNvSpPr txBox="1">
              <a:spLocks noChangeArrowheads="1"/>
            </p:cNvSpPr>
            <p:nvPr/>
          </p:nvSpPr>
          <p:spPr bwMode="auto">
            <a:xfrm>
              <a:off x="3107" y="2176"/>
              <a:ext cx="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sz="8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NO</a:t>
              </a:r>
            </a:p>
          </p:txBody>
        </p:sp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6657985" y="3019980"/>
            <a:ext cx="315913" cy="215899"/>
            <a:chOff x="3234" y="1805"/>
            <a:chExt cx="199" cy="136"/>
          </a:xfrm>
        </p:grpSpPr>
        <p:sp>
          <p:nvSpPr>
            <p:cNvPr id="1638467" name="Oval 67"/>
            <p:cNvSpPr>
              <a:spLocks noChangeArrowheads="1"/>
            </p:cNvSpPr>
            <p:nvPr/>
          </p:nvSpPr>
          <p:spPr bwMode="auto">
            <a:xfrm>
              <a:off x="3267" y="1832"/>
              <a:ext cx="129" cy="77"/>
            </a:xfrm>
            <a:prstGeom prst="ellipse">
              <a:avLst/>
            </a:prstGeom>
            <a:gradFill rotWithShape="0">
              <a:gsLst>
                <a:gs pos="0">
                  <a:srgbClr val="D9D9FF"/>
                </a:gs>
                <a:gs pos="100000">
                  <a:srgbClr val="8585FF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0295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388" name="Text Box 68"/>
            <p:cNvSpPr txBox="1">
              <a:spLocks noChangeArrowheads="1"/>
            </p:cNvSpPr>
            <p:nvPr/>
          </p:nvSpPr>
          <p:spPr bwMode="auto">
            <a:xfrm>
              <a:off x="3234" y="1805"/>
              <a:ext cx="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sz="800" dirty="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NO</a:t>
              </a: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7024698" y="4756711"/>
            <a:ext cx="315913" cy="215900"/>
            <a:chOff x="3465" y="2899"/>
            <a:chExt cx="199" cy="136"/>
          </a:xfrm>
        </p:grpSpPr>
        <p:sp>
          <p:nvSpPr>
            <p:cNvPr id="1638470" name="Oval 70"/>
            <p:cNvSpPr>
              <a:spLocks noChangeArrowheads="1"/>
            </p:cNvSpPr>
            <p:nvPr/>
          </p:nvSpPr>
          <p:spPr bwMode="auto">
            <a:xfrm>
              <a:off x="3494" y="2928"/>
              <a:ext cx="129" cy="77"/>
            </a:xfrm>
            <a:prstGeom prst="ellipse">
              <a:avLst/>
            </a:prstGeom>
            <a:gradFill rotWithShape="0">
              <a:gsLst>
                <a:gs pos="0">
                  <a:srgbClr val="D9D9FF"/>
                </a:gs>
                <a:gs pos="100000">
                  <a:srgbClr val="8585FF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0295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386" name="Text Box 71"/>
            <p:cNvSpPr txBox="1">
              <a:spLocks noChangeArrowheads="1"/>
            </p:cNvSpPr>
            <p:nvPr/>
          </p:nvSpPr>
          <p:spPr bwMode="auto">
            <a:xfrm>
              <a:off x="3465" y="2899"/>
              <a:ext cx="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sz="8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NO</a:t>
              </a:r>
            </a:p>
          </p:txBody>
        </p:sp>
      </p:grpSp>
      <p:sp>
        <p:nvSpPr>
          <p:cNvPr id="1638472" name="AutoShape 72"/>
          <p:cNvSpPr>
            <a:spLocks noChangeArrowheads="1"/>
          </p:cNvSpPr>
          <p:nvPr/>
        </p:nvSpPr>
        <p:spPr bwMode="auto">
          <a:xfrm>
            <a:off x="4800596" y="3620059"/>
            <a:ext cx="719138" cy="484188"/>
          </a:xfrm>
          <a:custGeom>
            <a:avLst/>
            <a:gdLst>
              <a:gd name="G0" fmla="+- -210953 0 0"/>
              <a:gd name="G1" fmla="+- -6017192 0 0"/>
              <a:gd name="G2" fmla="+- -210953 0 -6017192"/>
              <a:gd name="G3" fmla="+- 10800 0 0"/>
              <a:gd name="G4" fmla="+- 0 0 -21095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99 0 0"/>
              <a:gd name="G9" fmla="+- 0 0 -6017192"/>
              <a:gd name="G10" fmla="+- 6999 0 2700"/>
              <a:gd name="G11" fmla="cos G10 -210953"/>
              <a:gd name="G12" fmla="sin G10 -210953"/>
              <a:gd name="G13" fmla="cos 13500 -210953"/>
              <a:gd name="G14" fmla="sin 13500 -210953"/>
              <a:gd name="G15" fmla="+- G11 10800 0"/>
              <a:gd name="G16" fmla="+- G12 10800 0"/>
              <a:gd name="G17" fmla="+- G13 10800 0"/>
              <a:gd name="G18" fmla="+- G14 10800 0"/>
              <a:gd name="G19" fmla="*/ 6999 1 2"/>
              <a:gd name="G20" fmla="+- G19 5400 0"/>
              <a:gd name="G21" fmla="cos G20 -210953"/>
              <a:gd name="G22" fmla="sin G20 -210953"/>
              <a:gd name="G23" fmla="+- G21 10800 0"/>
              <a:gd name="G24" fmla="+- G12 G23 G22"/>
              <a:gd name="G25" fmla="+- G22 G23 G11"/>
              <a:gd name="G26" fmla="cos 10800 -210953"/>
              <a:gd name="G27" fmla="sin 10800 -210953"/>
              <a:gd name="G28" fmla="cos 6999 -210953"/>
              <a:gd name="G29" fmla="sin 6999 -21095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017192"/>
              <a:gd name="G36" fmla="sin G34 -6017192"/>
              <a:gd name="G37" fmla="+/ -6017192 -21095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99 G39"/>
              <a:gd name="G43" fmla="sin 69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094 w 21600"/>
              <a:gd name="T5" fmla="*/ 2835 h 21600"/>
              <a:gd name="T6" fmla="*/ 10518 w 21600"/>
              <a:gd name="T7" fmla="*/ 1904 h 21600"/>
              <a:gd name="T8" fmla="*/ 15526 w 21600"/>
              <a:gd name="T9" fmla="*/ 5638 h 21600"/>
              <a:gd name="T10" fmla="*/ 24278 w 21600"/>
              <a:gd name="T11" fmla="*/ 10041 h 21600"/>
              <a:gd name="T12" fmla="*/ 19943 w 21600"/>
              <a:gd name="T13" fmla="*/ 14893 h 21600"/>
              <a:gd name="T14" fmla="*/ 15092 w 21600"/>
              <a:gd name="T15" fmla="*/ 1055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787" y="10407"/>
                </a:moveTo>
                <a:cubicBezTo>
                  <a:pt x="17579" y="6700"/>
                  <a:pt x="14512" y="3801"/>
                  <a:pt x="10800" y="3801"/>
                </a:cubicBezTo>
                <a:cubicBezTo>
                  <a:pt x="10726" y="3800"/>
                  <a:pt x="10652" y="3802"/>
                  <a:pt x="10578" y="3804"/>
                </a:cubicBezTo>
                <a:lnTo>
                  <a:pt x="10457" y="5"/>
                </a:lnTo>
                <a:cubicBezTo>
                  <a:pt x="10571" y="1"/>
                  <a:pt x="10685" y="-1"/>
                  <a:pt x="10800" y="0"/>
                </a:cubicBezTo>
                <a:cubicBezTo>
                  <a:pt x="16529" y="0"/>
                  <a:pt x="21261" y="4473"/>
                  <a:pt x="21582" y="10193"/>
                </a:cubicBezTo>
                <a:lnTo>
                  <a:pt x="24278" y="10041"/>
                </a:lnTo>
                <a:lnTo>
                  <a:pt x="19943" y="14893"/>
                </a:lnTo>
                <a:lnTo>
                  <a:pt x="15092" y="10558"/>
                </a:lnTo>
                <a:lnTo>
                  <a:pt x="17787" y="10407"/>
                </a:lnTo>
                <a:close/>
              </a:path>
            </a:pathLst>
          </a:custGeom>
          <a:gradFill rotWithShape="0">
            <a:gsLst>
              <a:gs pos="0">
                <a:srgbClr val="9BF672"/>
              </a:gs>
              <a:gs pos="100000">
                <a:srgbClr val="7EC955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473" name="Picture 73" descr="erythr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38819">
            <a:off x="5834063" y="3313673"/>
            <a:ext cx="381000" cy="230188"/>
          </a:xfrm>
          <a:prstGeom prst="rect">
            <a:avLst/>
          </a:prstGeom>
          <a:noFill/>
          <a:effectLst>
            <a:outerShdw dist="35921" dir="2700000" algn="ctr" rotWithShape="0">
              <a:srgbClr val="800000">
                <a:alpha val="50000"/>
              </a:srgbClr>
            </a:outerShdw>
          </a:effectLst>
        </p:spPr>
      </p:pic>
      <p:pic>
        <p:nvPicPr>
          <p:cNvPr id="1638474" name="Picture 74" descr="erythr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16011">
            <a:off x="7818438" y="3143812"/>
            <a:ext cx="381000" cy="230187"/>
          </a:xfrm>
          <a:prstGeom prst="rect">
            <a:avLst/>
          </a:prstGeom>
          <a:noFill/>
          <a:effectLst>
            <a:outerShdw dist="35921" dir="2700000" algn="ctr" rotWithShape="0">
              <a:srgbClr val="800000">
                <a:alpha val="50000"/>
              </a:srgbClr>
            </a:outerShdw>
          </a:effectLst>
        </p:spPr>
      </p:pic>
      <p:pic>
        <p:nvPicPr>
          <p:cNvPr id="1638475" name="Picture 75" descr="erythr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53132">
            <a:off x="4324350" y="3113648"/>
            <a:ext cx="381000" cy="230188"/>
          </a:xfrm>
          <a:prstGeom prst="rect">
            <a:avLst/>
          </a:prstGeom>
          <a:noFill/>
          <a:effectLst>
            <a:outerShdw dist="35921" dir="2700000" algn="ctr" rotWithShape="0">
              <a:srgbClr val="800000">
                <a:alpha val="50000"/>
              </a:srgbClr>
            </a:outerShdw>
          </a:effectLst>
        </p:spPr>
      </p:pic>
      <p:pic>
        <p:nvPicPr>
          <p:cNvPr id="1638476" name="Picture 76" descr="erythr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0786495">
            <a:off x="2952750" y="2945373"/>
            <a:ext cx="381000" cy="230188"/>
          </a:xfrm>
          <a:prstGeom prst="rect">
            <a:avLst/>
          </a:prstGeom>
          <a:noFill/>
          <a:effectLst>
            <a:outerShdw dist="35921" dir="2700000" algn="ctr" rotWithShape="0">
              <a:srgbClr val="800000">
                <a:alpha val="50000"/>
              </a:srgbClr>
            </a:outerShdw>
          </a:effectLst>
        </p:spPr>
      </p:pic>
      <p:pic>
        <p:nvPicPr>
          <p:cNvPr id="1638477" name="Picture 77" descr="erythr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53132">
            <a:off x="8809038" y="3410512"/>
            <a:ext cx="379412" cy="230187"/>
          </a:xfrm>
          <a:prstGeom prst="rect">
            <a:avLst/>
          </a:prstGeom>
          <a:noFill/>
          <a:effectLst>
            <a:outerShdw dist="35921" dir="2700000" algn="ctr" rotWithShape="0">
              <a:srgbClr val="800000">
                <a:alpha val="50000"/>
              </a:srgbClr>
            </a:outerShdw>
          </a:effectLst>
        </p:spPr>
      </p:pic>
      <p:pic>
        <p:nvPicPr>
          <p:cNvPr id="1638478" name="Picture 78" descr="erythr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16011">
            <a:off x="2093913" y="3410512"/>
            <a:ext cx="379412" cy="230187"/>
          </a:xfrm>
          <a:prstGeom prst="rect">
            <a:avLst/>
          </a:prstGeom>
          <a:noFill/>
          <a:effectLst>
            <a:outerShdw dist="35921" dir="2700000" algn="ctr" rotWithShape="0">
              <a:srgbClr val="800000">
                <a:alpha val="50000"/>
              </a:srgbClr>
            </a:outerShdw>
          </a:effectLst>
        </p:spPr>
      </p:pic>
      <p:pic>
        <p:nvPicPr>
          <p:cNvPr id="1638479" name="Picture 79" descr="erythr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47183">
            <a:off x="9563101" y="3010462"/>
            <a:ext cx="379413" cy="230187"/>
          </a:xfrm>
          <a:prstGeom prst="rect">
            <a:avLst/>
          </a:prstGeom>
          <a:noFill/>
          <a:effectLst>
            <a:outerShdw dist="35921" dir="2700000" algn="ctr" rotWithShape="0">
              <a:srgbClr val="800000">
                <a:alpha val="50000"/>
              </a:srgbClr>
            </a:outerShdw>
          </a:effectLst>
        </p:spPr>
      </p:pic>
      <p:sp>
        <p:nvSpPr>
          <p:cNvPr id="141351" name="Oval 80"/>
          <p:cNvSpPr>
            <a:spLocks noChangeArrowheads="1"/>
          </p:cNvSpPr>
          <p:nvPr/>
        </p:nvSpPr>
        <p:spPr bwMode="auto">
          <a:xfrm>
            <a:off x="10309225" y="1908736"/>
            <a:ext cx="192088" cy="2532062"/>
          </a:xfrm>
          <a:prstGeom prst="ellipse">
            <a:avLst/>
          </a:prstGeom>
          <a:gradFill rotWithShape="1">
            <a:gsLst>
              <a:gs pos="0">
                <a:srgbClr val="A6262C"/>
              </a:gs>
              <a:gs pos="50000">
                <a:srgbClr val="811D22"/>
              </a:gs>
              <a:gs pos="100000">
                <a:srgbClr val="A6262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1352" name="AutoShape 81"/>
          <p:cNvSpPr>
            <a:spLocks noChangeArrowheads="1"/>
          </p:cNvSpPr>
          <p:nvPr/>
        </p:nvSpPr>
        <p:spPr bwMode="auto">
          <a:xfrm rot="-5400000">
            <a:off x="10102057" y="2011130"/>
            <a:ext cx="604838" cy="149225"/>
          </a:xfrm>
          <a:prstGeom prst="flowChartDelay">
            <a:avLst/>
          </a:prstGeom>
          <a:gradFill rotWithShape="1">
            <a:gsLst>
              <a:gs pos="0">
                <a:srgbClr val="8A7718"/>
              </a:gs>
              <a:gs pos="100000">
                <a:srgbClr val="DFC647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1353" name="AutoShape 82"/>
          <p:cNvSpPr>
            <a:spLocks noChangeArrowheads="1"/>
          </p:cNvSpPr>
          <p:nvPr/>
        </p:nvSpPr>
        <p:spPr bwMode="auto">
          <a:xfrm rot="16200000" flipH="1">
            <a:off x="10145714" y="4110599"/>
            <a:ext cx="515937" cy="138113"/>
          </a:xfrm>
          <a:prstGeom prst="flowChartDelay">
            <a:avLst/>
          </a:prstGeom>
          <a:gradFill rotWithShape="1">
            <a:gsLst>
              <a:gs pos="0">
                <a:srgbClr val="B1991F"/>
              </a:gs>
              <a:gs pos="100000">
                <a:srgbClr val="8A771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8483" name="WordArt 83"/>
          <p:cNvSpPr>
            <a:spLocks noChangeArrowheads="1" noChangeShapeType="1" noTextEdit="1"/>
          </p:cNvSpPr>
          <p:nvPr/>
        </p:nvSpPr>
        <p:spPr bwMode="auto">
          <a:xfrm>
            <a:off x="6838950" y="4913873"/>
            <a:ext cx="115093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EECE1"/>
                    </a:gs>
                    <a:gs pos="50000">
                      <a:srgbClr val="777777"/>
                    </a:gs>
                    <a:gs pos="100000">
                      <a:srgbClr val="EEECE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EEECE1">
                      <a:alpha val="80000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638484" name="WordArt 84"/>
          <p:cNvSpPr>
            <a:spLocks noChangeArrowheads="1" noChangeShapeType="1" noTextEdit="1"/>
          </p:cNvSpPr>
          <p:nvPr/>
        </p:nvSpPr>
        <p:spPr bwMode="auto">
          <a:xfrm>
            <a:off x="5265739" y="4088373"/>
            <a:ext cx="50323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EECE1"/>
                    </a:gs>
                    <a:gs pos="50000">
                      <a:srgbClr val="5F5F5F"/>
                    </a:gs>
                    <a:gs pos="100000">
                      <a:srgbClr val="EEECE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EEECE1">
                      <a:alpha val="80000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41356" name="Oval 85"/>
          <p:cNvSpPr>
            <a:spLocks noChangeArrowheads="1"/>
          </p:cNvSpPr>
          <p:nvPr/>
        </p:nvSpPr>
        <p:spPr bwMode="auto">
          <a:xfrm>
            <a:off x="1703389" y="1876986"/>
            <a:ext cx="223837" cy="262255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A6262C">
                  <a:alpha val="12999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1752600" y="3869298"/>
            <a:ext cx="2184400" cy="692150"/>
            <a:chOff x="-2" y="2403"/>
            <a:chExt cx="1446" cy="539"/>
          </a:xfrm>
        </p:grpSpPr>
        <p:sp>
          <p:nvSpPr>
            <p:cNvPr id="141383" name="Freeform 87"/>
            <p:cNvSpPr>
              <a:spLocks/>
            </p:cNvSpPr>
            <p:nvPr/>
          </p:nvSpPr>
          <p:spPr bwMode="auto">
            <a:xfrm>
              <a:off x="-2" y="2403"/>
              <a:ext cx="1446" cy="539"/>
            </a:xfrm>
            <a:custGeom>
              <a:avLst/>
              <a:gdLst>
                <a:gd name="T0" fmla="*/ 478 w 1401"/>
                <a:gd name="T1" fmla="*/ 520 h 539"/>
                <a:gd name="T2" fmla="*/ 151 w 1401"/>
                <a:gd name="T3" fmla="*/ 520 h 539"/>
                <a:gd name="T4" fmla="*/ 76 w 1401"/>
                <a:gd name="T5" fmla="*/ 503 h 539"/>
                <a:gd name="T6" fmla="*/ 38 w 1401"/>
                <a:gd name="T7" fmla="*/ 451 h 539"/>
                <a:gd name="T8" fmla="*/ 0 w 1401"/>
                <a:gd name="T9" fmla="*/ 374 h 539"/>
                <a:gd name="T10" fmla="*/ 0 w 1401"/>
                <a:gd name="T11" fmla="*/ 211 h 539"/>
                <a:gd name="T12" fmla="*/ 9 w 1401"/>
                <a:gd name="T13" fmla="*/ 74 h 539"/>
                <a:gd name="T14" fmla="*/ 29 w 1401"/>
                <a:gd name="T15" fmla="*/ 49 h 539"/>
                <a:gd name="T16" fmla="*/ 100 w 1401"/>
                <a:gd name="T17" fmla="*/ 40 h 539"/>
                <a:gd name="T18" fmla="*/ 164 w 1401"/>
                <a:gd name="T19" fmla="*/ 31 h 539"/>
                <a:gd name="T20" fmla="*/ 867 w 1401"/>
                <a:gd name="T21" fmla="*/ 40 h 539"/>
                <a:gd name="T22" fmla="*/ 1415 w 1401"/>
                <a:gd name="T23" fmla="*/ 15 h 539"/>
                <a:gd name="T24" fmla="*/ 1898 w 1401"/>
                <a:gd name="T25" fmla="*/ 49 h 539"/>
                <a:gd name="T26" fmla="*/ 1956 w 1401"/>
                <a:gd name="T27" fmla="*/ 91 h 539"/>
                <a:gd name="T28" fmla="*/ 1983 w 1401"/>
                <a:gd name="T29" fmla="*/ 143 h 539"/>
                <a:gd name="T30" fmla="*/ 1971 w 1401"/>
                <a:gd name="T31" fmla="*/ 323 h 539"/>
                <a:gd name="T32" fmla="*/ 1956 w 1401"/>
                <a:gd name="T33" fmla="*/ 349 h 539"/>
                <a:gd name="T34" fmla="*/ 1906 w 1401"/>
                <a:gd name="T35" fmla="*/ 437 h 539"/>
                <a:gd name="T36" fmla="*/ 1803 w 1401"/>
                <a:gd name="T37" fmla="*/ 465 h 539"/>
                <a:gd name="T38" fmla="*/ 1313 w 1401"/>
                <a:gd name="T39" fmla="*/ 511 h 539"/>
                <a:gd name="T40" fmla="*/ 777 w 1401"/>
                <a:gd name="T41" fmla="*/ 528 h 539"/>
                <a:gd name="T42" fmla="*/ 478 w 1401"/>
                <a:gd name="T43" fmla="*/ 520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1"/>
                <a:gd name="T67" fmla="*/ 0 h 539"/>
                <a:gd name="T68" fmla="*/ 1401 w 1401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1" h="539">
                  <a:moveTo>
                    <a:pt x="337" y="520"/>
                  </a:moveTo>
                  <a:cubicBezTo>
                    <a:pt x="241" y="539"/>
                    <a:pt x="269" y="538"/>
                    <a:pt x="106" y="520"/>
                  </a:cubicBezTo>
                  <a:cubicBezTo>
                    <a:pt x="88" y="518"/>
                    <a:pt x="54" y="503"/>
                    <a:pt x="54" y="503"/>
                  </a:cubicBezTo>
                  <a:cubicBezTo>
                    <a:pt x="32" y="441"/>
                    <a:pt x="60" y="514"/>
                    <a:pt x="27" y="451"/>
                  </a:cubicBezTo>
                  <a:cubicBezTo>
                    <a:pt x="14" y="428"/>
                    <a:pt x="9" y="399"/>
                    <a:pt x="0" y="374"/>
                  </a:cubicBezTo>
                  <a:cubicBezTo>
                    <a:pt x="18" y="310"/>
                    <a:pt x="18" y="278"/>
                    <a:pt x="0" y="211"/>
                  </a:cubicBezTo>
                  <a:cubicBezTo>
                    <a:pt x="3" y="165"/>
                    <a:pt x="4" y="120"/>
                    <a:pt x="9" y="74"/>
                  </a:cubicBezTo>
                  <a:cubicBezTo>
                    <a:pt x="10" y="65"/>
                    <a:pt x="9" y="53"/>
                    <a:pt x="18" y="49"/>
                  </a:cubicBezTo>
                  <a:cubicBezTo>
                    <a:pt x="33" y="40"/>
                    <a:pt x="54" y="43"/>
                    <a:pt x="71" y="40"/>
                  </a:cubicBezTo>
                  <a:cubicBezTo>
                    <a:pt x="86" y="37"/>
                    <a:pt x="101" y="34"/>
                    <a:pt x="116" y="31"/>
                  </a:cubicBezTo>
                  <a:cubicBezTo>
                    <a:pt x="302" y="38"/>
                    <a:pt x="427" y="48"/>
                    <a:pt x="612" y="40"/>
                  </a:cubicBezTo>
                  <a:cubicBezTo>
                    <a:pt x="739" y="26"/>
                    <a:pt x="873" y="33"/>
                    <a:pt x="1000" y="15"/>
                  </a:cubicBezTo>
                  <a:cubicBezTo>
                    <a:pt x="1105" y="19"/>
                    <a:pt x="1239" y="0"/>
                    <a:pt x="1342" y="49"/>
                  </a:cubicBezTo>
                  <a:cubicBezTo>
                    <a:pt x="1370" y="77"/>
                    <a:pt x="1367" y="54"/>
                    <a:pt x="1382" y="91"/>
                  </a:cubicBezTo>
                  <a:cubicBezTo>
                    <a:pt x="1390" y="108"/>
                    <a:pt x="1401" y="143"/>
                    <a:pt x="1401" y="143"/>
                  </a:cubicBezTo>
                  <a:cubicBezTo>
                    <a:pt x="1398" y="203"/>
                    <a:pt x="1397" y="263"/>
                    <a:pt x="1392" y="323"/>
                  </a:cubicBezTo>
                  <a:cubicBezTo>
                    <a:pt x="1391" y="332"/>
                    <a:pt x="1389" y="343"/>
                    <a:pt x="1382" y="349"/>
                  </a:cubicBezTo>
                  <a:cubicBezTo>
                    <a:pt x="1368" y="363"/>
                    <a:pt x="1380" y="448"/>
                    <a:pt x="1346" y="437"/>
                  </a:cubicBezTo>
                  <a:cubicBezTo>
                    <a:pt x="1318" y="483"/>
                    <a:pt x="1312" y="453"/>
                    <a:pt x="1274" y="465"/>
                  </a:cubicBezTo>
                  <a:cubicBezTo>
                    <a:pt x="1176" y="527"/>
                    <a:pt x="1036" y="500"/>
                    <a:pt x="926" y="511"/>
                  </a:cubicBezTo>
                  <a:cubicBezTo>
                    <a:pt x="804" y="523"/>
                    <a:pt x="670" y="512"/>
                    <a:pt x="549" y="528"/>
                  </a:cubicBezTo>
                  <a:cubicBezTo>
                    <a:pt x="496" y="524"/>
                    <a:pt x="387" y="503"/>
                    <a:pt x="337" y="5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DFC647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D8BA2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384" name="Oval 88"/>
            <p:cNvSpPr>
              <a:spLocks noChangeArrowheads="1"/>
            </p:cNvSpPr>
            <p:nvPr/>
          </p:nvSpPr>
          <p:spPr bwMode="auto">
            <a:xfrm>
              <a:off x="300" y="2459"/>
              <a:ext cx="394" cy="37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1746250" y="1759511"/>
            <a:ext cx="2184400" cy="692150"/>
            <a:chOff x="-2" y="2403"/>
            <a:chExt cx="1446" cy="539"/>
          </a:xfrm>
        </p:grpSpPr>
        <p:sp>
          <p:nvSpPr>
            <p:cNvPr id="141381" name="Freeform 90"/>
            <p:cNvSpPr>
              <a:spLocks/>
            </p:cNvSpPr>
            <p:nvPr/>
          </p:nvSpPr>
          <p:spPr bwMode="auto">
            <a:xfrm flipH="1" flipV="1">
              <a:off x="-2" y="2403"/>
              <a:ext cx="1446" cy="539"/>
            </a:xfrm>
            <a:custGeom>
              <a:avLst/>
              <a:gdLst>
                <a:gd name="T0" fmla="*/ 478 w 1401"/>
                <a:gd name="T1" fmla="*/ 520 h 539"/>
                <a:gd name="T2" fmla="*/ 151 w 1401"/>
                <a:gd name="T3" fmla="*/ 520 h 539"/>
                <a:gd name="T4" fmla="*/ 76 w 1401"/>
                <a:gd name="T5" fmla="*/ 503 h 539"/>
                <a:gd name="T6" fmla="*/ 38 w 1401"/>
                <a:gd name="T7" fmla="*/ 451 h 539"/>
                <a:gd name="T8" fmla="*/ 0 w 1401"/>
                <a:gd name="T9" fmla="*/ 374 h 539"/>
                <a:gd name="T10" fmla="*/ 0 w 1401"/>
                <a:gd name="T11" fmla="*/ 211 h 539"/>
                <a:gd name="T12" fmla="*/ 9 w 1401"/>
                <a:gd name="T13" fmla="*/ 74 h 539"/>
                <a:gd name="T14" fmla="*/ 29 w 1401"/>
                <a:gd name="T15" fmla="*/ 49 h 539"/>
                <a:gd name="T16" fmla="*/ 100 w 1401"/>
                <a:gd name="T17" fmla="*/ 40 h 539"/>
                <a:gd name="T18" fmla="*/ 164 w 1401"/>
                <a:gd name="T19" fmla="*/ 31 h 539"/>
                <a:gd name="T20" fmla="*/ 867 w 1401"/>
                <a:gd name="T21" fmla="*/ 40 h 539"/>
                <a:gd name="T22" fmla="*/ 1415 w 1401"/>
                <a:gd name="T23" fmla="*/ 15 h 539"/>
                <a:gd name="T24" fmla="*/ 1898 w 1401"/>
                <a:gd name="T25" fmla="*/ 49 h 539"/>
                <a:gd name="T26" fmla="*/ 1956 w 1401"/>
                <a:gd name="T27" fmla="*/ 91 h 539"/>
                <a:gd name="T28" fmla="*/ 1983 w 1401"/>
                <a:gd name="T29" fmla="*/ 143 h 539"/>
                <a:gd name="T30" fmla="*/ 1971 w 1401"/>
                <a:gd name="T31" fmla="*/ 323 h 539"/>
                <a:gd name="T32" fmla="*/ 1956 w 1401"/>
                <a:gd name="T33" fmla="*/ 349 h 539"/>
                <a:gd name="T34" fmla="*/ 1906 w 1401"/>
                <a:gd name="T35" fmla="*/ 437 h 539"/>
                <a:gd name="T36" fmla="*/ 1803 w 1401"/>
                <a:gd name="T37" fmla="*/ 465 h 539"/>
                <a:gd name="T38" fmla="*/ 1313 w 1401"/>
                <a:gd name="T39" fmla="*/ 511 h 539"/>
                <a:gd name="T40" fmla="*/ 777 w 1401"/>
                <a:gd name="T41" fmla="*/ 528 h 539"/>
                <a:gd name="T42" fmla="*/ 478 w 1401"/>
                <a:gd name="T43" fmla="*/ 520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1"/>
                <a:gd name="T67" fmla="*/ 0 h 539"/>
                <a:gd name="T68" fmla="*/ 1401 w 1401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1" h="539">
                  <a:moveTo>
                    <a:pt x="337" y="520"/>
                  </a:moveTo>
                  <a:cubicBezTo>
                    <a:pt x="241" y="539"/>
                    <a:pt x="269" y="538"/>
                    <a:pt x="106" y="520"/>
                  </a:cubicBezTo>
                  <a:cubicBezTo>
                    <a:pt x="88" y="518"/>
                    <a:pt x="54" y="503"/>
                    <a:pt x="54" y="503"/>
                  </a:cubicBezTo>
                  <a:cubicBezTo>
                    <a:pt x="32" y="441"/>
                    <a:pt x="60" y="514"/>
                    <a:pt x="27" y="451"/>
                  </a:cubicBezTo>
                  <a:cubicBezTo>
                    <a:pt x="14" y="428"/>
                    <a:pt x="9" y="399"/>
                    <a:pt x="0" y="374"/>
                  </a:cubicBezTo>
                  <a:cubicBezTo>
                    <a:pt x="18" y="310"/>
                    <a:pt x="18" y="278"/>
                    <a:pt x="0" y="211"/>
                  </a:cubicBezTo>
                  <a:cubicBezTo>
                    <a:pt x="3" y="165"/>
                    <a:pt x="4" y="120"/>
                    <a:pt x="9" y="74"/>
                  </a:cubicBezTo>
                  <a:cubicBezTo>
                    <a:pt x="10" y="65"/>
                    <a:pt x="9" y="53"/>
                    <a:pt x="18" y="49"/>
                  </a:cubicBezTo>
                  <a:cubicBezTo>
                    <a:pt x="33" y="40"/>
                    <a:pt x="54" y="43"/>
                    <a:pt x="71" y="40"/>
                  </a:cubicBezTo>
                  <a:cubicBezTo>
                    <a:pt x="86" y="37"/>
                    <a:pt x="101" y="34"/>
                    <a:pt x="116" y="31"/>
                  </a:cubicBezTo>
                  <a:cubicBezTo>
                    <a:pt x="302" y="38"/>
                    <a:pt x="427" y="48"/>
                    <a:pt x="612" y="40"/>
                  </a:cubicBezTo>
                  <a:cubicBezTo>
                    <a:pt x="739" y="26"/>
                    <a:pt x="873" y="33"/>
                    <a:pt x="1000" y="15"/>
                  </a:cubicBezTo>
                  <a:cubicBezTo>
                    <a:pt x="1105" y="19"/>
                    <a:pt x="1239" y="0"/>
                    <a:pt x="1342" y="49"/>
                  </a:cubicBezTo>
                  <a:cubicBezTo>
                    <a:pt x="1370" y="77"/>
                    <a:pt x="1367" y="54"/>
                    <a:pt x="1382" y="91"/>
                  </a:cubicBezTo>
                  <a:cubicBezTo>
                    <a:pt x="1390" y="108"/>
                    <a:pt x="1401" y="143"/>
                    <a:pt x="1401" y="143"/>
                  </a:cubicBezTo>
                  <a:cubicBezTo>
                    <a:pt x="1398" y="203"/>
                    <a:pt x="1397" y="263"/>
                    <a:pt x="1392" y="323"/>
                  </a:cubicBezTo>
                  <a:cubicBezTo>
                    <a:pt x="1391" y="332"/>
                    <a:pt x="1389" y="343"/>
                    <a:pt x="1382" y="349"/>
                  </a:cubicBezTo>
                  <a:cubicBezTo>
                    <a:pt x="1368" y="363"/>
                    <a:pt x="1380" y="448"/>
                    <a:pt x="1346" y="437"/>
                  </a:cubicBezTo>
                  <a:cubicBezTo>
                    <a:pt x="1318" y="483"/>
                    <a:pt x="1312" y="453"/>
                    <a:pt x="1274" y="465"/>
                  </a:cubicBezTo>
                  <a:cubicBezTo>
                    <a:pt x="1176" y="527"/>
                    <a:pt x="1036" y="500"/>
                    <a:pt x="926" y="511"/>
                  </a:cubicBezTo>
                  <a:cubicBezTo>
                    <a:pt x="804" y="523"/>
                    <a:pt x="670" y="512"/>
                    <a:pt x="549" y="528"/>
                  </a:cubicBezTo>
                  <a:cubicBezTo>
                    <a:pt x="496" y="524"/>
                    <a:pt x="387" y="503"/>
                    <a:pt x="337" y="5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DFC647"/>
                </a:gs>
              </a:gsLst>
              <a:path path="rect">
                <a:fillToRect l="50000" t="50000" r="50000" b="50000"/>
              </a:path>
            </a:gradFill>
            <a:ln w="22225">
              <a:solidFill>
                <a:srgbClr val="D8BA2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1382" name="Oval 91"/>
            <p:cNvSpPr>
              <a:spLocks noChangeArrowheads="1"/>
            </p:cNvSpPr>
            <p:nvPr/>
          </p:nvSpPr>
          <p:spPr bwMode="auto">
            <a:xfrm>
              <a:off x="300" y="2459"/>
              <a:ext cx="394" cy="37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41362" name="Rectangle 113"/>
          <p:cNvSpPr>
            <a:spLocks noChangeArrowheads="1"/>
          </p:cNvSpPr>
          <p:nvPr/>
        </p:nvSpPr>
        <p:spPr bwMode="auto">
          <a:xfrm>
            <a:off x="1840321" y="6130411"/>
            <a:ext cx="47907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Fitzpatrick et al.,  J Cardiovasc Pharm 32: 509-515, 1998</a:t>
            </a:r>
          </a:p>
        </p:txBody>
      </p:sp>
      <p:pic>
        <p:nvPicPr>
          <p:cNvPr id="114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8726" y="5788999"/>
            <a:ext cx="1541587" cy="746667"/>
          </a:xfrm>
          <a:prstGeom prst="rect">
            <a:avLst/>
          </a:prstGeom>
          <a:noFill/>
          <a:effectLst>
            <a:outerShdw blurRad="1270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8" name="WordArt 44" descr="Parchment"/>
          <p:cNvSpPr>
            <a:spLocks noChangeArrowheads="1" noChangeShapeType="1" noTextEdit="1"/>
          </p:cNvSpPr>
          <p:nvPr/>
        </p:nvSpPr>
        <p:spPr bwMode="auto">
          <a:xfrm>
            <a:off x="1865635" y="318052"/>
            <a:ext cx="8641723" cy="603189"/>
          </a:xfrm>
          <a:prstGeom prst="rect">
            <a:avLst/>
          </a:prstGeom>
          <a:effectLst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碧</a:t>
            </a:r>
            <a:r>
              <a:rPr lang="zh-TW" altLang="en-US" sz="3600" b="1" kern="10" dirty="0" smtClean="0">
                <a:ln w="2540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+mn-ea"/>
                <a:cs typeface="Times New Roman" panose="02020603050405020304" pitchFamily="18" charset="0"/>
              </a:rPr>
              <a:t>容</a:t>
            </a:r>
            <a:r>
              <a:rPr lang="zh-TW" altLang="en-US" sz="3600" b="1" kern="10" dirty="0">
                <a:ln w="2540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+mn-ea"/>
                <a:cs typeface="Times New Roman" panose="02020603050405020304" pitchFamily="18" charset="0"/>
              </a:rPr>
              <a:t>健</a:t>
            </a:r>
            <a:r>
              <a:rPr lang="en-GB" altLang="zh-TW" sz="3600" b="1" kern="10" baseline="30000" dirty="0">
                <a:ln w="2540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+mn-ea"/>
                <a:cs typeface="Times New Roman" panose="02020603050405020304" pitchFamily="18" charset="0"/>
              </a:rPr>
              <a:t>®</a:t>
            </a:r>
            <a:r>
              <a:rPr lang="zh-TW" altLang="en-US" sz="3600" b="1" kern="10" baseline="30000" dirty="0">
                <a:ln w="2540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sz="3600" b="1" kern="10" dirty="0">
                <a:ln w="2540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+mn-ea"/>
                <a:cs typeface="Times New Roman" panose="02020603050405020304" pitchFamily="18" charset="0"/>
              </a:rPr>
              <a:t>會刺激一氧化氮合成</a:t>
            </a:r>
            <a:endParaRPr lang="en-US" sz="3600" b="1" kern="10" dirty="0">
              <a:ln w="2540">
                <a:noFill/>
                <a:round/>
                <a:headEnd/>
                <a:tailEnd/>
              </a:ln>
              <a:solidFill>
                <a:srgbClr val="7030A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7" name="Text Box 92"/>
          <p:cNvSpPr txBox="1">
            <a:spLocks noChangeArrowheads="1"/>
          </p:cNvSpPr>
          <p:nvPr/>
        </p:nvSpPr>
        <p:spPr bwMode="auto">
          <a:xfrm>
            <a:off x="4995864" y="1878013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血管壁內皮細胞</a:t>
            </a:r>
            <a:endParaRPr lang="zh-TW" altLang="de-DE" b="1" dirty="0">
              <a:solidFill>
                <a:srgbClr val="4D4D4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4802189" y="254635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771E0F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血小板</a:t>
            </a:r>
            <a:endParaRPr lang="de-DE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0" name="TextBox 115"/>
          <p:cNvSpPr txBox="1">
            <a:spLocks noChangeArrowheads="1"/>
          </p:cNvSpPr>
          <p:nvPr/>
        </p:nvSpPr>
        <p:spPr bwMode="auto">
          <a:xfrm>
            <a:off x="4977486" y="3908083"/>
            <a:ext cx="1210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一氧化氮</a:t>
            </a:r>
            <a:endParaRPr lang="en-US" altLang="zh-CN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酶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3714870" y="4848228"/>
            <a:ext cx="1018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平滑肌</a:t>
            </a:r>
            <a:r>
              <a:rPr lang="zh-TW" altLang="de-DE" sz="2000" b="1" dirty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4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6" name="Picture 49" descr="Jialal LDL&amp;HDL iL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837" y="1247458"/>
            <a:ext cx="6237313" cy="466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5480631" y="3010587"/>
            <a:ext cx="3603354" cy="8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rgbClr val="EEECE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72264" y="1981200"/>
            <a:ext cx="3792537" cy="579438"/>
            <a:chOff x="3168" y="1920"/>
            <a:chExt cx="2400" cy="365"/>
          </a:xfrm>
        </p:grpSpPr>
        <p:sp>
          <p:nvSpPr>
            <p:cNvPr id="1720324" name="Text Box 4"/>
            <p:cNvSpPr txBox="1">
              <a:spLocks noChangeArrowheads="1"/>
            </p:cNvSpPr>
            <p:nvPr/>
          </p:nvSpPr>
          <p:spPr bwMode="auto">
            <a:xfrm>
              <a:off x="3168" y="1920"/>
              <a:ext cx="6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80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1035" name="Line 5"/>
            <p:cNvSpPr>
              <a:spLocks noChangeShapeType="1"/>
            </p:cNvSpPr>
            <p:nvPr/>
          </p:nvSpPr>
          <p:spPr bwMode="auto">
            <a:xfrm>
              <a:off x="3888" y="2112"/>
              <a:ext cx="384" cy="0"/>
            </a:xfrm>
            <a:prstGeom prst="line">
              <a:avLst/>
            </a:prstGeom>
            <a:noFill/>
            <a:ln w="571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>
                    <a:lumMod val="65000"/>
                    <a:lumOff val="35000"/>
                  </a:prstClr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20326" name="Text Box 6"/>
            <p:cNvSpPr txBox="1">
              <a:spLocks noChangeArrowheads="1"/>
            </p:cNvSpPr>
            <p:nvPr/>
          </p:nvSpPr>
          <p:spPr bwMode="auto">
            <a:xfrm>
              <a:off x="4320" y="1920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320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71014" name="Rectangle 47"/>
          <p:cNvSpPr>
            <a:spLocks noChangeArrowheads="1"/>
          </p:cNvSpPr>
          <p:nvPr/>
        </p:nvSpPr>
        <p:spPr bwMode="auto">
          <a:xfrm>
            <a:off x="1692213" y="6197288"/>
            <a:ext cx="3387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Devaraj et al., Lipids 37: 931-934, 2002</a:t>
            </a:r>
          </a:p>
        </p:txBody>
      </p:sp>
      <p:pic>
        <p:nvPicPr>
          <p:cNvPr id="30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0633" y="5916613"/>
            <a:ext cx="1541587" cy="746667"/>
          </a:xfrm>
          <a:prstGeom prst="rect">
            <a:avLst/>
          </a:prstGeom>
          <a:noFill/>
          <a:effectLst>
            <a:outerShdw blurRad="127000" dist="50800" dir="2700000" algn="tl" rotWithShape="0">
              <a:prstClr val="black">
                <a:alpha val="20000"/>
              </a:prstClr>
            </a:outerShdw>
          </a:effectLst>
        </p:spPr>
      </p:pic>
      <p:sp useBgFill="1">
        <p:nvSpPr>
          <p:cNvPr id="11" name="Rectangle 10"/>
          <p:cNvSpPr/>
          <p:nvPr/>
        </p:nvSpPr>
        <p:spPr>
          <a:xfrm>
            <a:off x="4619791" y="5128282"/>
            <a:ext cx="935218" cy="461665"/>
          </a:xfrm>
          <a:prstGeom prst="rect">
            <a:avLst/>
          </a:prstGeom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spc="-100" dirty="0" smtClean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基值</a:t>
            </a:r>
            <a:endParaRPr lang="en-US" sz="2000" spc="-100" dirty="0">
              <a:ln w="11430"/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 useBgFill="1">
        <p:nvSpPr>
          <p:cNvPr id="12" name="Rectangle 11"/>
          <p:cNvSpPr/>
          <p:nvPr/>
        </p:nvSpPr>
        <p:spPr>
          <a:xfrm>
            <a:off x="3612354" y="1724536"/>
            <a:ext cx="1030419" cy="954107"/>
          </a:xfrm>
          <a:prstGeom prst="rect">
            <a:avLst/>
          </a:prstGeom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zh-TW" altLang="en-US" sz="28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血脂</a:t>
            </a:r>
            <a:endParaRPr lang="en-US" altLang="zh-TW" sz="2800" spc="-100" dirty="0">
              <a:ln w="11430"/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r"/>
            <a:r>
              <a:rPr lang="zh-TW" altLang="en-US" sz="28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狀況</a:t>
            </a:r>
            <a:endParaRPr lang="en-US" sz="2800" spc="-100" dirty="0">
              <a:ln w="11430"/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 useBgFill="1">
        <p:nvSpPr>
          <p:cNvPr id="13" name="Rectangle 12"/>
          <p:cNvSpPr/>
          <p:nvPr/>
        </p:nvSpPr>
        <p:spPr>
          <a:xfrm>
            <a:off x="6042991" y="5147945"/>
            <a:ext cx="2136263" cy="830997"/>
          </a:xfrm>
          <a:prstGeom prst="rect">
            <a:avLst/>
          </a:prstGeom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spc="-100" dirty="0">
                <a:ln w="11430"/>
                <a:solidFill>
                  <a:srgbClr val="9BBB59">
                    <a:lumMod val="75000"/>
                  </a:srgb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服用碧容健</a:t>
            </a:r>
            <a:r>
              <a:rPr lang="en-US" altLang="zh-TW" sz="2400" spc="-100" baseline="30000" dirty="0">
                <a:ln w="11430"/>
                <a:solidFill>
                  <a:srgbClr val="9BBB59">
                    <a:lumMod val="75000"/>
                  </a:srgb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®</a:t>
            </a:r>
            <a:endParaRPr lang="en-US" sz="2400" spc="-100" baseline="30000" dirty="0">
              <a:ln w="11430"/>
              <a:solidFill>
                <a:srgbClr val="9BBB59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sz="24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六週</a:t>
            </a:r>
            <a:r>
              <a:rPr lang="en-US" sz="24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 useBgFill="1">
        <p:nvSpPr>
          <p:cNvPr id="14" name="Rectangle 13"/>
          <p:cNvSpPr/>
          <p:nvPr/>
        </p:nvSpPr>
        <p:spPr>
          <a:xfrm>
            <a:off x="8347822" y="5128282"/>
            <a:ext cx="2261837" cy="830997"/>
          </a:xfrm>
          <a:prstGeom prst="rect">
            <a:avLst/>
          </a:prstGeom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停用碧容健</a:t>
            </a:r>
            <a:r>
              <a:rPr lang="en-US" altLang="zh-TW" sz="2400" spc="-100" baseline="300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®</a:t>
            </a:r>
            <a:endParaRPr lang="en-US" sz="2400" spc="-100" baseline="30000" dirty="0">
              <a:ln w="11430"/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sz="24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四週</a:t>
            </a:r>
            <a:r>
              <a:rPr lang="en-US" sz="24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sz="2000" spc="-100" dirty="0">
              <a:ln w="11430"/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 useBgFill="1">
        <p:nvSpPr>
          <p:cNvPr id="15" name="Rectangle 14"/>
          <p:cNvSpPr/>
          <p:nvPr/>
        </p:nvSpPr>
        <p:spPr>
          <a:xfrm>
            <a:off x="7331918" y="4508320"/>
            <a:ext cx="815600" cy="400110"/>
          </a:xfrm>
          <a:prstGeom prst="rect">
            <a:avLst/>
          </a:prstGeom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+ 10%</a:t>
            </a:r>
            <a:endParaRPr lang="en-US" spc="-100" dirty="0">
              <a:ln w="1143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 useBgFill="1">
        <p:nvSpPr>
          <p:cNvPr id="16" name="Rectangle 15"/>
          <p:cNvSpPr/>
          <p:nvPr/>
        </p:nvSpPr>
        <p:spPr>
          <a:xfrm>
            <a:off x="7340990" y="1958340"/>
            <a:ext cx="815404" cy="400110"/>
          </a:xfrm>
          <a:prstGeom prst="rect">
            <a:avLst/>
          </a:prstGeom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-10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- 7%</a:t>
            </a:r>
            <a:endParaRPr lang="en-US" spc="-100" dirty="0">
              <a:ln w="1143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" name="Picture 2" descr="C:\MY DOCUMENTS\My Pictures\IMAGES\MEDICAL\Atherosclerosis develop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85" y="2743202"/>
            <a:ext cx="2958948" cy="1500203"/>
          </a:xfrm>
          <a:prstGeom prst="rect">
            <a:avLst/>
          </a:prstGeom>
          <a:noFill/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430226" y="23863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碧</a:t>
            </a:r>
            <a:r>
              <a:rPr lang="zh-TW" altLang="en-US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容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健</a:t>
            </a:r>
            <a:r>
              <a:rPr lang="en-US" altLang="zh-TW" b="1" baseline="30000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®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 改善血脂</a:t>
            </a:r>
            <a:endParaRPr kumimoji="1" lang="zh-TW" altLang="en-US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74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5" descr="Stough Isoprostane iLG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984" y="1638043"/>
            <a:ext cx="4708525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1778001" y="6361580"/>
            <a:ext cx="4368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Ryan et al., J Psychopharmacol, 22: 553-562,  2008</a:t>
            </a:r>
          </a:p>
        </p:txBody>
      </p:sp>
      <p:pic>
        <p:nvPicPr>
          <p:cNvPr id="6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3848" y="5768950"/>
            <a:ext cx="1541587" cy="746667"/>
          </a:xfrm>
          <a:prstGeom prst="rect">
            <a:avLst/>
          </a:prstGeom>
          <a:noFill/>
          <a:effectLst>
            <a:outerShdw blurRad="1270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759984" y="1724902"/>
            <a:ext cx="4666694" cy="3231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降低血漿中脂質過氧化指標</a:t>
            </a:r>
          </a:p>
        </p:txBody>
      </p:sp>
      <p:pic>
        <p:nvPicPr>
          <p:cNvPr id="10" name="Picture 2" descr="C:\MY DOCUMENTS\My Pictures\IMAGES\MEDICAL\Atherosclerosis developm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3680" y="3988886"/>
            <a:ext cx="4649760" cy="2357454"/>
          </a:xfrm>
          <a:prstGeom prst="rect">
            <a:avLst/>
          </a:prstGeom>
          <a:noFill/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 rot="424712">
            <a:off x="7838477" y="2435308"/>
            <a:ext cx="877163" cy="369332"/>
          </a:xfrm>
          <a:prstGeom prst="rect">
            <a:avLst/>
          </a:prstGeom>
          <a:solidFill>
            <a:srgbClr val="EB7B6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安慰劑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3723" y="27123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碧</a:t>
            </a:r>
            <a:r>
              <a:rPr lang="zh-TW" altLang="en-US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容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健</a:t>
            </a:r>
            <a:r>
              <a:rPr lang="en-US" altLang="zh-TW" b="1" baseline="30000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®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 預防脂質氧化</a:t>
            </a:r>
            <a:endParaRPr kumimoji="1" lang="zh-TW" altLang="en-US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3680" y="1551793"/>
            <a:ext cx="3253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de-DE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101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位老年人</a:t>
            </a:r>
            <a:r>
              <a:rPr lang="de-DE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br>
              <a:rPr lang="de-DE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de-DE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(60-85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</a:t>
            </a:r>
            <a:r>
              <a:rPr lang="de-DE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1200"/>
              </a:spcAft>
              <a:defRPr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呈現認知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功能受損</a:t>
            </a:r>
            <a:endParaRPr lang="de-DE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三個月後</a:t>
            </a:r>
            <a:r>
              <a:rPr lang="de-DE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de-DE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記憶力改善的程度</a:t>
            </a:r>
            <a:r>
              <a:rPr lang="de-DE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 rot="2396659">
            <a:off x="7712957" y="3606085"/>
            <a:ext cx="1039653" cy="369332"/>
          </a:xfrm>
          <a:prstGeom prst="rect">
            <a:avLst/>
          </a:prstGeom>
          <a:solidFill>
            <a:srgbClr val="59E17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碧容健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 useBgFill="1"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185244" y="5167613"/>
            <a:ext cx="3255936" cy="32316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1200"/>
              </a:spcAft>
              <a:defRPr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三個月的治療</a:t>
            </a:r>
          </a:p>
        </p:txBody>
      </p:sp>
    </p:spTree>
    <p:extLst>
      <p:ext uri="{BB962C8B-B14F-4D97-AF65-F5344CB8AC3E}">
        <p14:creationId xmlns:p14="http://schemas.microsoft.com/office/powerpoint/2010/main" val="3820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26" descr="PPG ax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13" y="-195263"/>
            <a:ext cx="7618413" cy="761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4267" name="Picture 27" descr="PPG red"/>
          <p:cNvPicPr>
            <a:picLocks noChangeAspect="1" noChangeArrowheads="1"/>
          </p:cNvPicPr>
          <p:nvPr/>
        </p:nvPicPr>
        <p:blipFill>
          <a:blip r:embed="rId3" cstate="print"/>
          <a:srcRect t="28349" b="22681"/>
          <a:stretch>
            <a:fillRect/>
          </a:stretch>
        </p:blipFill>
        <p:spPr bwMode="auto">
          <a:xfrm>
            <a:off x="1336682" y="1676401"/>
            <a:ext cx="761841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4268" name="Picture 28" descr="PPG green"/>
          <p:cNvPicPr>
            <a:picLocks noChangeAspect="1" noChangeArrowheads="1"/>
          </p:cNvPicPr>
          <p:nvPr/>
        </p:nvPicPr>
        <p:blipFill>
          <a:blip r:embed="rId4" cstate="print"/>
          <a:srcRect t="28349" b="22681"/>
          <a:stretch>
            <a:fillRect/>
          </a:stretch>
        </p:blipFill>
        <p:spPr bwMode="auto">
          <a:xfrm>
            <a:off x="1355738" y="1727202"/>
            <a:ext cx="761841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4269" name="Picture 29" descr="PPG text"/>
          <p:cNvPicPr>
            <a:picLocks noChangeAspect="1" noChangeArrowheads="1"/>
          </p:cNvPicPr>
          <p:nvPr/>
        </p:nvPicPr>
        <p:blipFill>
          <a:blip r:embed="rId5" cstate="print"/>
          <a:srcRect l="34019" t="34019" b="34019"/>
          <a:stretch>
            <a:fillRect/>
          </a:stretch>
        </p:blipFill>
        <p:spPr bwMode="auto">
          <a:xfrm>
            <a:off x="4175138" y="2055814"/>
            <a:ext cx="50276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52" name="Text Box 30"/>
          <p:cNvSpPr txBox="1">
            <a:spLocks noChangeArrowheads="1"/>
          </p:cNvSpPr>
          <p:nvPr/>
        </p:nvSpPr>
        <p:spPr bwMode="auto">
          <a:xfrm>
            <a:off x="1963501" y="6282639"/>
            <a:ext cx="4183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Schäfer et al., Diab Res Clin Prac 77: 41-46, 2007</a:t>
            </a:r>
          </a:p>
        </p:txBody>
      </p:sp>
      <p:pic>
        <p:nvPicPr>
          <p:cNvPr id="9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06797" y="5947984"/>
            <a:ext cx="1541587" cy="746667"/>
          </a:xfrm>
          <a:prstGeom prst="rect">
            <a:avLst/>
          </a:prstGeom>
          <a:noFill/>
          <a:effectLst>
            <a:outerShdw blurRad="127000" dist="50800" dir="2700000" algn="tl" rotWithShape="0">
              <a:prstClr val="black">
                <a:alpha val="20000"/>
              </a:prstClr>
            </a:outerShdw>
          </a:effectLst>
        </p:spPr>
      </p:pic>
      <p:sp useBgFill="1">
        <p:nvSpPr>
          <p:cNvPr id="10" name="TextBox 9"/>
          <p:cNvSpPr txBox="1"/>
          <p:nvPr/>
        </p:nvSpPr>
        <p:spPr>
          <a:xfrm>
            <a:off x="5422323" y="2921663"/>
            <a:ext cx="378042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rgbClr val="008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碧</a:t>
            </a:r>
            <a:r>
              <a:rPr kumimoji="1" lang="zh-TW" alt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容健</a:t>
            </a:r>
            <a:r>
              <a:rPr kumimoji="1" lang="en-US" altLang="ja-JP" sz="2400" b="1" baseline="300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®</a:t>
            </a:r>
            <a:r>
              <a:rPr kumimoji="1" lang="zh-TW" alt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發揮作用 </a:t>
            </a:r>
            <a:endParaRPr kumimoji="1" lang="en-US" altLang="zh-TW" sz="24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kumimoji="1" lang="en-US" altLang="zh-TW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抑制消化酵素</a:t>
            </a:r>
            <a:r>
              <a:rPr kumimoji="1" lang="en-US" altLang="zh-TW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1" lang="ja-JP" altLang="en-US" sz="24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224" y="1871472"/>
            <a:ext cx="341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不良的血糖控制</a:t>
            </a:r>
            <a:endParaRPr kumimoji="1" lang="ja-JP" altLang="en-US" sz="2400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 useBgFill="1">
        <p:nvSpPr>
          <p:cNvPr id="12" name="TextBox 11"/>
          <p:cNvSpPr txBox="1"/>
          <p:nvPr/>
        </p:nvSpPr>
        <p:spPr>
          <a:xfrm>
            <a:off x="1997385" y="1740323"/>
            <a:ext cx="1410006" cy="175945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2800" kern="0">
                <a:ln w="3175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42900" indent="-342900" algn="r">
              <a:buClr>
                <a:srgbClr val="5E6646"/>
              </a:buClr>
              <a:buSzPct val="130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飯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血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糖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de-CH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 useBgFill="1">
        <p:nvSpPr>
          <p:cNvPr id="14" name="TextBox 13"/>
          <p:cNvSpPr txBox="1"/>
          <p:nvPr/>
        </p:nvSpPr>
        <p:spPr>
          <a:xfrm>
            <a:off x="5097702" y="5690564"/>
            <a:ext cx="1410006" cy="40126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2800" kern="0">
                <a:ln w="3175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42900" indent="-342900" algn="r">
              <a:buClr>
                <a:srgbClr val="5E6646"/>
              </a:buClr>
              <a:buSzPct val="130000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時間</a:t>
            </a:r>
            <a:endParaRPr lang="de-CH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1605" y="1552698"/>
            <a:ext cx="1730384" cy="2076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2"/>
          <p:cNvSpPr txBox="1"/>
          <p:nvPr/>
        </p:nvSpPr>
        <p:spPr>
          <a:xfrm>
            <a:off x="6950871" y="4029374"/>
            <a:ext cx="225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1" dirty="0">
                <a:solidFill>
                  <a:srgbClr val="008000"/>
                </a:solidFill>
                <a:latin typeface="Calibri"/>
                <a:ea typeface="Tahoma" pitchFamily="34" charset="0"/>
                <a:cs typeface="Tahoma" pitchFamily="34" charset="0"/>
              </a:rPr>
              <a:t>(</a:t>
            </a:r>
            <a:r>
              <a:rPr kumimoji="1" lang="el-GR" altLang="ja-JP" sz="2400" b="1" dirty="0">
                <a:solidFill>
                  <a:srgbClr val="008000"/>
                </a:solidFill>
                <a:latin typeface="Calibri"/>
                <a:ea typeface="Tahoma" pitchFamily="34" charset="0"/>
                <a:cs typeface="Tahoma" pitchFamily="34" charset="0"/>
              </a:rPr>
              <a:t>α</a:t>
            </a:r>
            <a:r>
              <a:rPr kumimoji="1" lang="en-US" altLang="ja-JP" sz="2400" b="1" dirty="0">
                <a:solidFill>
                  <a:srgbClr val="008000"/>
                </a:solidFill>
                <a:latin typeface="Calibri"/>
                <a:ea typeface="Tahoma" pitchFamily="34" charset="0"/>
                <a:cs typeface="Tahoma" pitchFamily="34" charset="0"/>
              </a:rPr>
              <a:t>-</a:t>
            </a:r>
            <a:r>
              <a:rPr kumimoji="1" lang="zh-TW" alt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葡萄糖苷酶</a:t>
            </a:r>
            <a:r>
              <a:rPr kumimoji="1" lang="en-US" altLang="ja-JP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)</a:t>
            </a:r>
            <a:endParaRPr kumimoji="1" lang="ja-JP" altLang="en-US" sz="24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5738" y="161365"/>
            <a:ext cx="10151945" cy="2303539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碧</a:t>
            </a:r>
            <a:r>
              <a:rPr lang="zh-TW" altLang="en-US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容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健</a:t>
            </a:r>
            <a:r>
              <a:rPr lang="en-US" altLang="ja-JP" b="1" baseline="30000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®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imes New Roman" panose="02020603050405020304" pitchFamily="18" charset="0"/>
              </a:rPr>
              <a:t>減慢糖份吸收並且延長飽足感</a:t>
            </a:r>
            <a:endParaRPr kumimoji="1" lang="zh-TW" altLang="en-US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52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7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7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ahoma" pitchFamily="34" charset="0"/>
              </a:rPr>
              <a:t>碧</a:t>
            </a:r>
            <a:r>
              <a:rPr lang="zh-TW" altLang="en-US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ahoma" pitchFamily="34" charset="0"/>
              </a:rPr>
              <a:t>容健</a:t>
            </a:r>
            <a:r>
              <a:rPr lang="en-US" altLang="zh-TW" b="1" baseline="30000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ea typeface="+mn-ea"/>
                <a:cs typeface="Tahoma" pitchFamily="34" charset="0"/>
              </a:rPr>
              <a:t>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與肝臟健康與解毒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653965"/>
            <a:ext cx="97867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>
                <a:latin typeface="微軟正黑體" panose="020B0604030504040204" pitchFamily="34" charset="-120"/>
                <a:cs typeface="Arial" pitchFamily="34" charset="0"/>
              </a:rPr>
              <a:t>顯著增強支援肝臟健康的血流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>
                <a:latin typeface="微軟正黑體" panose="020B0604030504040204" pitchFamily="34" charset="-120"/>
                <a:cs typeface="Arial" pitchFamily="34" charset="0"/>
              </a:rPr>
              <a:t>強效的抗氧化劑保護肝臟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碧</a:t>
            </a:r>
            <a:r>
              <a:rPr lang="zh-TW" altLang="en-US" sz="2800" b="1" dirty="0">
                <a:latin typeface="微軟正黑體" panose="020B0604030504040204" pitchFamily="34" charset="-120"/>
                <a:cs typeface="Arial" pitchFamily="34" charset="0"/>
              </a:rPr>
              <a:t>容健</a:t>
            </a:r>
            <a:r>
              <a:rPr lang="en-US" altLang="zh-TW" sz="2800" b="1" baseline="30000" dirty="0">
                <a:latin typeface="微軟正黑體" panose="020B0604030504040204" pitchFamily="34" charset="-120"/>
                <a:cs typeface="Arial" pitchFamily="34" charset="0"/>
              </a:rPr>
              <a:t>®</a:t>
            </a:r>
            <a:r>
              <a:rPr lang="zh-TW" altLang="en-US" sz="2800" b="1" dirty="0">
                <a:latin typeface="微軟正黑體" panose="020B0604030504040204" pitchFamily="34" charset="-120"/>
                <a:cs typeface="Arial" pitchFamily="34" charset="0"/>
              </a:rPr>
              <a:t>對毒素引發的肝毒性和氧化壓力具保護作用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>
                <a:latin typeface="微軟正黑體" panose="020B0604030504040204" pitchFamily="34" charset="-120"/>
                <a:cs typeface="Arial" pitchFamily="34" charset="0"/>
              </a:rPr>
              <a:t>釋出肝臟中的穀胱甘肽，有助保護肝功能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>
                <a:latin typeface="微軟正黑體" panose="020B0604030504040204" pitchFamily="34" charset="-120"/>
                <a:cs typeface="Arial" pitchFamily="34" charset="0"/>
              </a:rPr>
              <a:t>抗氧化劑 與薑黃、硒和綠茶協同作用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>
                <a:latin typeface="微軟正黑體" panose="020B0604030504040204" pitchFamily="34" charset="-120"/>
                <a:cs typeface="Arial" pitchFamily="34" charset="0"/>
              </a:rPr>
              <a:t>在排毒期間支援身體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800" b="1" dirty="0">
              <a:solidFill>
                <a:srgbClr val="4F81BD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AutoShape 2" descr="Résultat de recherche d'images pour &quot;liver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196" name="Picture 4" descr="https://www.sccollege.edu/SiteCollectionImages/Private/816_l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100" y="4008780"/>
            <a:ext cx="3240360" cy="21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608013" y="6324582"/>
            <a:ext cx="10190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Ko-J W, Lee et al. Lab Animal Res. 30(4): 174-180, 2014. </a:t>
            </a:r>
            <a:r>
              <a:rPr lang="de-DE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ja-JP" sz="1400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Matsumori</a:t>
            </a:r>
            <a:r>
              <a:rPr lang="en-US" altLang="ja-JP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ja-JP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A et al  J Cardiac Fail 2007;13:785-789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>
              <a:solidFill>
                <a:prstClr val="white">
                  <a:lumMod val="6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8836" y="1009142"/>
            <a:ext cx="8205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雙盲、安慰劑對照臨床試驗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所有患者被診斷出感染慢性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B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型肝炎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23383"/>
              </p:ext>
            </p:extLst>
          </p:nvPr>
        </p:nvGraphicFramePr>
        <p:xfrm>
          <a:off x="2076038" y="2098258"/>
          <a:ext cx="8868746" cy="229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21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FFFFFF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碧</a:t>
                      </a:r>
                      <a:r>
                        <a:rPr lang="zh-TW" sz="2800" b="0" i="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容健</a:t>
                      </a:r>
                      <a:r>
                        <a:rPr lang="zh-TW" sz="2800" b="0" i="0" baseline="300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安慰劑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21"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受試者人數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21"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男/女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582"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 </a:t>
                      </a:r>
                      <a:r>
                        <a:rPr lang="zh-TW" sz="24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（中間值）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0" i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76038" y="4393320"/>
            <a:ext cx="81391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劑量： 	每日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200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毫克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碧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容健</a:t>
            </a:r>
            <a:r>
              <a:rPr lang="en-US" altLang="zh-TW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®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或安慰劑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期間： 	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12 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調查參數：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由血液中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B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型肝炎病毒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DNA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代表病毒量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肝功能（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ALT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）</a:t>
            </a:r>
          </a:p>
        </p:txBody>
      </p:sp>
      <p:pic>
        <p:nvPicPr>
          <p:cNvPr id="6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4663" y="5653432"/>
            <a:ext cx="1541462" cy="747712"/>
          </a:xfrm>
          <a:prstGeom prst="rect">
            <a:avLst/>
          </a:prstGeom>
          <a:noFill/>
          <a:effectLst>
            <a:outerShdw blurRad="1270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6631" name="Rectangle 28"/>
          <p:cNvSpPr>
            <a:spLocks noChangeArrowheads="1"/>
          </p:cNvSpPr>
          <p:nvPr/>
        </p:nvSpPr>
        <p:spPr bwMode="auto">
          <a:xfrm>
            <a:off x="6962238" y="6380605"/>
            <a:ext cx="4833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Wang, L, Matsumori, A, et al., manuscript in preparation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9322" y="17095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碧</a:t>
            </a:r>
            <a:r>
              <a:rPr lang="zh-TW" altLang="en-US" sz="4400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cs typeface="Tahoma" pitchFamily="34" charset="0"/>
              </a:rPr>
              <a:t>容</a:t>
            </a: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cs typeface="Tahoma" pitchFamily="34" charset="0"/>
              </a:rPr>
              <a:t>健</a:t>
            </a:r>
            <a:r>
              <a:rPr lang="en-US" altLang="zh-TW" sz="4400" b="1" baseline="30000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cs typeface="Tahoma" pitchFamily="34" charset="0"/>
              </a:rPr>
              <a:t>®</a:t>
            </a:r>
            <a:r>
              <a:rPr lang="zh-TW" altLang="en-US" sz="4400" b="1" dirty="0">
                <a:solidFill>
                  <a:srgbClr val="7030A0"/>
                </a:solidFill>
                <a:latin typeface="+mn-ea"/>
                <a:cs typeface="Arial" pitchFamily="34" charset="0"/>
              </a:rPr>
              <a:t>可能幫助改善肝炎 </a:t>
            </a:r>
          </a:p>
        </p:txBody>
      </p:sp>
    </p:spTree>
    <p:extLst>
      <p:ext uri="{BB962C8B-B14F-4D97-AF65-F5344CB8AC3E}">
        <p14:creationId xmlns:p14="http://schemas.microsoft.com/office/powerpoint/2010/main" val="39173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9066" y="320040"/>
            <a:ext cx="3657600" cy="1162050"/>
          </a:xfrm>
        </p:spPr>
        <p:txBody>
          <a:bodyPr/>
          <a:lstStyle/>
          <a:p>
            <a:pPr algn="l"/>
            <a:r>
              <a:rPr kumimoji="1" lang="zh-TW" altLang="en-US" sz="4400" b="1" dirty="0">
                <a:solidFill>
                  <a:srgbClr val="002060"/>
                </a:solidFill>
                <a:latin typeface="+mn-ea"/>
                <a:ea typeface="+mn-ea"/>
              </a:rPr>
              <a:t>李峻豪  醫師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14370" y="1116450"/>
            <a:ext cx="5536471" cy="49252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總顧問經理級超連鎖</a:t>
            </a:r>
            <a:r>
              <a:rPr lang="zh-TW" altLang="en-US" sz="3200" b="1" baseline="30000" dirty="0">
                <a:solidFill>
                  <a:srgbClr val="002060"/>
                </a:solidFill>
                <a:latin typeface="+mn-ea"/>
              </a:rPr>
              <a:t>®</a:t>
            </a: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店主</a:t>
            </a:r>
            <a:endParaRPr lang="en-US" altLang="zh-TW" sz="3200" b="1" dirty="0">
              <a:solidFill>
                <a:srgbClr val="002060"/>
              </a:solidFill>
              <a:latin typeface="+mn-ea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全新生活™授證教練</a:t>
            </a:r>
            <a:endParaRPr lang="en-US" altLang="zh-TW" sz="3200" b="1" dirty="0">
              <a:solidFill>
                <a:srgbClr val="002060"/>
              </a:solidFill>
              <a:latin typeface="+mn-ea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全新生活™授證講師</a:t>
            </a:r>
            <a:endParaRPr lang="en-US" altLang="zh-TW" sz="3200" b="1" dirty="0">
              <a:solidFill>
                <a:srgbClr val="002060"/>
              </a:solidFill>
              <a:latin typeface="+mn-ea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產品授證講師</a:t>
            </a:r>
            <a:endParaRPr lang="en-US" altLang="zh-TW" sz="3200" b="1" dirty="0">
              <a:solidFill>
                <a:srgbClr val="002060"/>
              </a:solidFill>
              <a:latin typeface="+mn-ea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全新生活™挑戰獎得主</a:t>
            </a:r>
            <a:endParaRPr lang="en-US" altLang="zh-TW" sz="3200" b="1" dirty="0">
              <a:solidFill>
                <a:srgbClr val="002060"/>
              </a:solidFill>
              <a:latin typeface="+mn-ea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多次拿到</a:t>
            </a:r>
            <a:r>
              <a:rPr lang="en-US" altLang="zh-TW" sz="3200" b="1" dirty="0" smtClean="0">
                <a:solidFill>
                  <a:srgbClr val="002060"/>
                </a:solidFill>
                <a:latin typeface="+mn-ea"/>
              </a:rPr>
              <a:t>UFO</a:t>
            </a: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資格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麻醉科</a:t>
            </a:r>
            <a:r>
              <a:rPr lang="zh-Hant" altLang="en-US" sz="3200" b="1" dirty="0">
                <a:solidFill>
                  <a:srgbClr val="002060"/>
                </a:solidFill>
                <a:latin typeface="+mn-ea"/>
              </a:rPr>
              <a:t>主治</a:t>
            </a: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醫師</a:t>
            </a:r>
            <a:endParaRPr lang="en-US" altLang="zh-TW" sz="3200" b="1" dirty="0">
              <a:solidFill>
                <a:srgbClr val="002060"/>
              </a:solidFill>
              <a:latin typeface="+mn-ea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中國醫藥大學醫學系畢業</a:t>
            </a:r>
            <a:endParaRPr lang="en-US" altLang="zh-TW" sz="3200" b="1" dirty="0">
              <a:solidFill>
                <a:srgbClr val="002060"/>
              </a:solidFill>
              <a:latin typeface="+mn-ea"/>
            </a:endParaRPr>
          </a:p>
          <a:p>
            <a:pPr>
              <a:spcAft>
                <a:spcPts val="1200"/>
              </a:spcAft>
            </a:pPr>
            <a:endParaRPr kumimoji="1" lang="zh-TW" altLang="en-US" sz="2000" dirty="0">
              <a:solidFill>
                <a:srgbClr val="002060"/>
              </a:solidFill>
            </a:endParaRPr>
          </a:p>
        </p:txBody>
      </p:sp>
      <p:pic>
        <p:nvPicPr>
          <p:cNvPr id="3" name="圖片 2" descr="M43A27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t="8515" r="4574" b="13975"/>
          <a:stretch/>
        </p:blipFill>
        <p:spPr>
          <a:xfrm>
            <a:off x="550881" y="901065"/>
            <a:ext cx="4118610" cy="53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9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097017"/>
              </p:ext>
            </p:extLst>
          </p:nvPr>
        </p:nvGraphicFramePr>
        <p:xfrm>
          <a:off x="1945306" y="1497740"/>
          <a:ext cx="8722694" cy="490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3" imgW="6896070" imgH="4610010" progId="Excel.Sheet.8">
                  <p:embed/>
                </p:oleObj>
              </mc:Choice>
              <mc:Fallback>
                <p:oleObj name="Worksheet" r:id="rId3" imgW="6896070" imgH="4610010" progId="Excel.Sheet.8">
                  <p:embed/>
                  <p:pic>
                    <p:nvPicPr>
                      <p:cNvPr id="1026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306" y="1497740"/>
                        <a:ext cx="8722694" cy="49076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4973" y="5856020"/>
            <a:ext cx="150218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碧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容健</a:t>
            </a:r>
            <a:r>
              <a:rPr lang="en-US" altLang="zh-TW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4705" y="5575451"/>
            <a:ext cx="1800225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使用前　使用後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5683" y="5857608"/>
            <a:ext cx="1990725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安慰劑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4825" y="5573864"/>
            <a:ext cx="1800225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使用前　使用後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8822" y="1537740"/>
            <a:ext cx="14611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2.76E+07= 27,600,000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9727" y="1497739"/>
            <a:ext cx="14026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2.54E+07= 25,400,000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8822" y="999644"/>
            <a:ext cx="631767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B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型肝炎病毒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DNA 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(copies/ml)</a:t>
            </a:r>
          </a:p>
        </p:txBody>
      </p:sp>
      <p:pic>
        <p:nvPicPr>
          <p:cNvPr id="13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4554" y="5844951"/>
            <a:ext cx="1541463" cy="746125"/>
          </a:xfrm>
          <a:prstGeom prst="rect">
            <a:avLst/>
          </a:prstGeom>
          <a:noFill/>
          <a:effectLst>
            <a:outerShdw blurRad="127000" dist="50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38" name="Rectangle 28"/>
          <p:cNvSpPr>
            <a:spLocks noChangeArrowheads="1"/>
          </p:cNvSpPr>
          <p:nvPr/>
        </p:nvSpPr>
        <p:spPr bwMode="auto">
          <a:xfrm>
            <a:off x="1985400" y="6451087"/>
            <a:ext cx="4833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Wang, L, Matsumori, A, et al., manuscript in preparation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0" y="15637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碧</a:t>
            </a:r>
            <a:r>
              <a:rPr lang="zh-TW" altLang="en-US" sz="4400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cs typeface="Tahoma" pitchFamily="34" charset="0"/>
              </a:rPr>
              <a:t>容</a:t>
            </a: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cs typeface="Tahoma" pitchFamily="34" charset="0"/>
              </a:rPr>
              <a:t>健</a:t>
            </a:r>
            <a:r>
              <a:rPr lang="en-US" altLang="zh-TW" sz="4400" b="1" baseline="30000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ea"/>
                <a:cs typeface="Tahoma" pitchFamily="34" charset="0"/>
              </a:rPr>
              <a:t>®</a:t>
            </a:r>
            <a:r>
              <a:rPr lang="zh-TW" altLang="en-US" sz="4400" b="1" dirty="0">
                <a:solidFill>
                  <a:srgbClr val="7030A0"/>
                </a:solidFill>
                <a:latin typeface="+mn-ea"/>
                <a:cs typeface="Arial" pitchFamily="34" charset="0"/>
              </a:rPr>
              <a:t>降低</a:t>
            </a:r>
            <a:r>
              <a:rPr lang="en-US" altLang="zh-TW" sz="4400" b="1" dirty="0">
                <a:solidFill>
                  <a:srgbClr val="7030A0"/>
                </a:solidFill>
                <a:latin typeface="+mn-ea"/>
                <a:cs typeface="Arial" pitchFamily="34" charset="0"/>
              </a:rPr>
              <a:t>B</a:t>
            </a:r>
            <a:r>
              <a:rPr lang="zh-TW" altLang="en-US" sz="4400" b="1" dirty="0">
                <a:solidFill>
                  <a:srgbClr val="7030A0"/>
                </a:solidFill>
                <a:latin typeface="+mn-ea"/>
                <a:cs typeface="Arial" pitchFamily="34" charset="0"/>
              </a:rPr>
              <a:t>型肝炎病毒量 </a:t>
            </a:r>
          </a:p>
        </p:txBody>
      </p:sp>
    </p:spTree>
    <p:extLst>
      <p:ext uri="{BB962C8B-B14F-4D97-AF65-F5344CB8AC3E}">
        <p14:creationId xmlns:p14="http://schemas.microsoft.com/office/powerpoint/2010/main" val="12328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/>
        </p:nvSpPr>
        <p:spPr>
          <a:xfrm>
            <a:off x="0" y="79591"/>
            <a:ext cx="12192000" cy="707886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Tahoma" pitchFamily="34" charset="0"/>
              </a:rPr>
              <a:t>碧</a:t>
            </a:r>
            <a:r>
              <a:rPr lang="zh-TW" altLang="en-US" sz="4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cs typeface="Tahoma" pitchFamily="34" charset="0"/>
              </a:rPr>
              <a:t>容健</a:t>
            </a:r>
            <a:r>
              <a:rPr lang="en-US" altLang="zh-TW" sz="4000" b="1" baseline="30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cs typeface="Tahoma" pitchFamily="34" charset="0"/>
              </a:rPr>
              <a:t>®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cs typeface="Arial" pitchFamily="34" charset="0"/>
              </a:rPr>
              <a:t>改善更年期症狀，降低心血管疾病風險因子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949986" y="6442054"/>
            <a:ext cx="5994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cs typeface="Arial" pitchFamily="34" charset="0"/>
              </a:rPr>
              <a:t>Luzzi, Roberta, et al. Minerva Ginecologica 2017 February;69(1):29-34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974713" y="879440"/>
            <a:ext cx="10594435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sz="2400" b="1" dirty="0">
                <a:solidFill>
                  <a:srgbClr val="40404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碧</a:t>
            </a:r>
            <a:r>
              <a:rPr lang="zh-TW" altLang="en-US" sz="2400" b="1" dirty="0">
                <a:solidFill>
                  <a:srgbClr val="404040"/>
                </a:solidFill>
                <a:latin typeface="微軟正黑體"/>
                <a:cs typeface="Arial" pitchFamily="34" charset="0"/>
              </a:rPr>
              <a:t>容健</a:t>
            </a:r>
            <a:r>
              <a:rPr lang="en-US" altLang="zh-TW" sz="2400" b="1" baseline="30000" dirty="0">
                <a:solidFill>
                  <a:srgbClr val="404040"/>
                </a:solidFill>
                <a:latin typeface="微軟正黑體"/>
                <a:cs typeface="Arial" pitchFamily="34" charset="0"/>
              </a:rPr>
              <a:t>®</a:t>
            </a:r>
            <a:r>
              <a:rPr lang="zh-TW" altLang="en-US" sz="2400" b="1" dirty="0">
                <a:solidFill>
                  <a:srgbClr val="40404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/>
                <a:cs typeface="Arial" pitchFamily="34" charset="0"/>
              </a:rPr>
              <a:t>	</a:t>
            </a:r>
            <a:r>
              <a:rPr lang="zh-TW" altLang="en-US" sz="2400" b="1" dirty="0">
                <a:solidFill>
                  <a:srgbClr val="40404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cs typeface="Arial" pitchFamily="34" charset="0"/>
              </a:rPr>
              <a:t>			</a:t>
            </a:r>
            <a:r>
              <a:rPr lang="zh-TW" altLang="en-US" sz="2400" b="1" dirty="0" smtClean="0">
                <a:solidFill>
                  <a:srgbClr val="40404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cs typeface="Arial" pitchFamily="34" charset="0"/>
              </a:rPr>
              <a:t>    </a:t>
            </a:r>
            <a:r>
              <a:rPr lang="zh-TW" altLang="en-US" sz="2400" b="1" dirty="0" smtClean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人數 </a:t>
            </a:r>
            <a:r>
              <a:rPr lang="en-US" altLang="zh-TW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=35	</a:t>
            </a:r>
            <a:r>
              <a:rPr lang="zh-TW" altLang="en-US" sz="2400" b="1" dirty="0" smtClean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        </a:t>
            </a:r>
            <a:r>
              <a:rPr lang="en-US" altLang="zh-TW" sz="2400" b="1" dirty="0" smtClean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44.3 </a:t>
            </a:r>
            <a:r>
              <a:rPr lang="en-US" altLang="zh-TW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± 3.2 </a:t>
            </a: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歲</a:t>
            </a:r>
            <a:r>
              <a:rPr lang="de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de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（生活方式管理計畫 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+</a:t>
            </a:r>
            <a:r>
              <a:rPr lang="zh-TW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每天二次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50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毫克）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			</a:t>
            </a:r>
          </a:p>
          <a:p>
            <a:pPr>
              <a:spcAft>
                <a:spcPts val="300"/>
              </a:spcAft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對照組				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    人數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=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35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    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     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44.6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± 2.5 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歲</a:t>
            </a:r>
            <a:r>
              <a:rPr lang="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（只進行生活方式管理計畫）</a:t>
            </a:r>
            <a:r>
              <a:rPr lang="de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de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endParaRPr lang="de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9BBB59">
                  <a:lumMod val="50000"/>
                </a:srgbClr>
              </a:buClr>
              <a:buFont typeface="Tahoma" pitchFamily="34" charset="0"/>
              <a:buChar char="●"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大致上健康，但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cs typeface="Arial" pitchFamily="34" charset="0"/>
              </a:rPr>
              <a:t>心臟疾病風險因子</a:t>
            </a: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輕度增加：膽固醇、三酸甘油酯、血壓、高同半胱胺酸、</a:t>
            </a:r>
            <a:r>
              <a:rPr lang="en-US" altLang="zh-TW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C</a:t>
            </a: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反應蛋白、空腹血糖</a:t>
            </a:r>
          </a:p>
          <a:p>
            <a:pPr marL="342900" indent="-342900">
              <a:spcAft>
                <a:spcPts val="300"/>
              </a:spcAft>
              <a:buClr>
                <a:srgbClr val="9BBB59">
                  <a:lumMod val="50000"/>
                </a:srgbClr>
              </a:buClr>
              <a:buFont typeface="Tahoma" pitchFamily="34" charset="0"/>
              <a:buChar char="●"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身體質量指數 </a:t>
            </a:r>
            <a:r>
              <a:rPr lang="en-US" altLang="zh-TW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&lt;26 </a:t>
            </a:r>
            <a:r>
              <a:rPr lang="en-US" altLang="zh-TW" sz="2400" b="1" dirty="0" smtClean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kg/m</a:t>
            </a:r>
            <a:r>
              <a:rPr lang="en-US" altLang="zh-TW" sz="2400" b="1" baseline="30000" dirty="0" smtClean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2</a:t>
            </a:r>
            <a:endParaRPr lang="en-US" altLang="zh-TW" sz="2400" b="1" baseline="30000" dirty="0">
              <a:solidFill>
                <a:srgbClr val="404040"/>
              </a:solidFill>
              <a:latin typeface="微軟正黑體" panose="020B0604030504040204" pitchFamily="34" charset="-120"/>
              <a:cs typeface="Arial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9BBB59">
                  <a:lumMod val="50000"/>
                </a:srgbClr>
              </a:buClr>
              <a:buFont typeface="Tahoma" pitchFamily="34" charset="0"/>
              <a:buChar char="●"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不服藥或任何植物萃取物</a:t>
            </a:r>
          </a:p>
          <a:p>
            <a:pPr marL="342900" indent="-342900">
              <a:spcAft>
                <a:spcPts val="300"/>
              </a:spcAft>
              <a:buClr>
                <a:srgbClr val="9BBB59">
                  <a:lumMod val="50000"/>
                </a:srgbClr>
              </a:buClr>
              <a:buFont typeface="Tahoma" pitchFamily="34" charset="0"/>
              <a:buChar char="●"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甲狀腺功能和形態正常 </a:t>
            </a:r>
          </a:p>
          <a:p>
            <a:pPr marL="342900" indent="-342900">
              <a:spcAft>
                <a:spcPts val="300"/>
              </a:spcAft>
              <a:buClr>
                <a:srgbClr val="9BBB59">
                  <a:lumMod val="50000"/>
                </a:srgbClr>
              </a:buClr>
              <a:buFont typeface="Tahoma" pitchFamily="34" charset="0"/>
              <a:buChar char="●"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cs typeface="Arial" pitchFamily="34" charset="0"/>
              </a:rPr>
              <a:t>所有婦女至少有一個孩子</a:t>
            </a:r>
            <a:endParaRPr lang="en-US" altLang="zh-TW" sz="2400" b="1" dirty="0">
              <a:solidFill>
                <a:srgbClr val="404040"/>
              </a:solidFill>
              <a:latin typeface="微軟正黑體" panose="020B0604030504040204" pitchFamily="34" charset="-120"/>
              <a:cs typeface="Arial" pitchFamily="34" charset="0"/>
            </a:endParaRPr>
          </a:p>
          <a:p>
            <a:pPr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endParaRPr lang="de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cs typeface="Arial" pitchFamily="34" charset="0"/>
              </a:rPr>
              <a:t>生活方式管理計畫：</a:t>
            </a:r>
            <a:r>
              <a:rPr lang="de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de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飲食、壓力管理、運動和限制看電視的時間 </a:t>
            </a:r>
          </a:p>
          <a:p>
            <a:pPr>
              <a:spcAft>
                <a:spcPts val="300"/>
              </a:spcAft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rPr>
              <a:t>也限制咖啡因和酒精攝取</a:t>
            </a:r>
          </a:p>
        </p:txBody>
      </p:sp>
      <p:pic>
        <p:nvPicPr>
          <p:cNvPr id="10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8459" y="5586353"/>
            <a:ext cx="1541587" cy="746667"/>
          </a:xfrm>
          <a:prstGeom prst="rect">
            <a:avLst/>
          </a:prstGeom>
          <a:noFill/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5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206562"/>
              </p:ext>
            </p:extLst>
          </p:nvPr>
        </p:nvGraphicFramePr>
        <p:xfrm>
          <a:off x="985838" y="727038"/>
          <a:ext cx="10129837" cy="544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21920" y="59756"/>
            <a:ext cx="12390119" cy="713002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Tahoma" pitchFamily="34" charset="0"/>
              </a:rPr>
              <a:t>碧</a:t>
            </a: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cs typeface="Tahoma" pitchFamily="34" charset="0"/>
              </a:rPr>
              <a:t>容健</a:t>
            </a:r>
            <a:r>
              <a:rPr lang="en-US" altLang="zh-TW" sz="4400" b="1" baseline="30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+mn-ea"/>
                <a:cs typeface="Tahoma" pitchFamily="34" charset="0"/>
              </a:rPr>
              <a:t>®</a:t>
            </a:r>
            <a:r>
              <a:rPr lang="zh-TW" altLang="zh-TW" sz="4400" b="1" dirty="0">
                <a:solidFill>
                  <a:srgbClr val="FFFFFF"/>
                </a:solidFill>
                <a:latin typeface="+mn-ea"/>
              </a:rPr>
              <a:t>改善更年期症狀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18354" y="6273504"/>
            <a:ext cx="1195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808080"/>
                </a:solidFill>
                <a:latin typeface="+mn-ea"/>
                <a:cs typeface="Arial" pitchFamily="34" charset="0"/>
              </a:rPr>
              <a:t>*</a:t>
            </a:r>
            <a:r>
              <a:rPr lang="en-US" altLang="zh-TW" sz="1600" dirty="0">
                <a:solidFill>
                  <a:srgbClr val="808080"/>
                </a:solidFill>
                <a:latin typeface="+mn-ea"/>
                <a:cs typeface="Arial" pitchFamily="34" charset="0"/>
              </a:rPr>
              <a:t>p&lt;0.05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680176" y="3800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67608" y="39849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63752" y="421989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59896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56040" y="352316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13805" y="6344126"/>
            <a:ext cx="2270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595959"/>
                </a:solidFill>
                <a:latin typeface="+mn-ea"/>
                <a:cs typeface="Arial" pitchFamily="34" charset="0"/>
              </a:rPr>
              <a:t>人數 </a:t>
            </a:r>
            <a:r>
              <a:rPr lang="en-US" altLang="zh-TW" sz="1600" dirty="0">
                <a:solidFill>
                  <a:srgbClr val="595959"/>
                </a:solidFill>
                <a:latin typeface="+mn-ea"/>
                <a:cs typeface="Arial" pitchFamily="34" charset="0"/>
              </a:rPr>
              <a:t>=70 100 mg/</a:t>
            </a:r>
            <a:r>
              <a:rPr lang="zh-TW" altLang="en-US" sz="1600" dirty="0">
                <a:solidFill>
                  <a:srgbClr val="595959"/>
                </a:solidFill>
                <a:latin typeface="+mn-ea"/>
                <a:cs typeface="Arial" pitchFamily="34" charset="0"/>
              </a:rPr>
              <a:t>天</a:t>
            </a:r>
          </a:p>
        </p:txBody>
      </p:sp>
      <p:sp>
        <p:nvSpPr>
          <p:cNvPr id="13" name="ZoneTexte 22"/>
          <p:cNvSpPr txBox="1"/>
          <p:nvPr/>
        </p:nvSpPr>
        <p:spPr>
          <a:xfrm>
            <a:off x="8976320" y="374886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2038" y="6411259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  <a:latin typeface="+mn-ea"/>
                <a:cs typeface="Arial" pitchFamily="34" charset="0"/>
              </a:rPr>
              <a:t>Luzzi, R., et al. (2017). Minerva Ginecol 69(1): 29-34.</a:t>
            </a:r>
          </a:p>
        </p:txBody>
      </p:sp>
      <p:pic>
        <p:nvPicPr>
          <p:cNvPr id="15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6813" y="6023282"/>
            <a:ext cx="1541587" cy="746667"/>
          </a:xfrm>
          <a:prstGeom prst="rect">
            <a:avLst/>
          </a:prstGeom>
          <a:noFill/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0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306049"/>
              </p:ext>
            </p:extLst>
          </p:nvPr>
        </p:nvGraphicFramePr>
        <p:xfrm>
          <a:off x="842963" y="727038"/>
          <a:ext cx="10515600" cy="585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0480" y="30480"/>
            <a:ext cx="12359640" cy="763327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4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Tahoma" pitchFamily="34" charset="0"/>
              </a:rPr>
              <a:t>碧</a:t>
            </a: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微軟正黑體"/>
                <a:cs typeface="Tahoma" pitchFamily="34" charset="0"/>
              </a:rPr>
              <a:t>容健</a:t>
            </a:r>
            <a:r>
              <a:rPr lang="en-US" altLang="zh-TW" sz="4400" b="1" baseline="30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微軟正黑體"/>
                <a:cs typeface="Tahoma" pitchFamily="34" charset="0"/>
              </a:rPr>
              <a:t>®</a:t>
            </a:r>
            <a:r>
              <a:rPr lang="zh-TW" altLang="zh-TW" sz="4400" b="1" dirty="0">
                <a:solidFill>
                  <a:srgbClr val="FFFFFF"/>
                </a:solidFill>
                <a:latin typeface="微軟正黑體"/>
              </a:rPr>
              <a:t>改善更年期症狀</a:t>
            </a:r>
            <a:endParaRPr lang="zh-TW" altLang="en-US" sz="4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741260" y="34533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55640" y="382270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237044" y="39163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09437" y="331118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500156" y="45184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42588" y="354699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39816" y="36805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63552" y="497252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340802" y="479716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084078" y="47030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876039" y="43337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20" name="ZoneTexte 17"/>
          <p:cNvSpPr txBox="1"/>
          <p:nvPr/>
        </p:nvSpPr>
        <p:spPr>
          <a:xfrm>
            <a:off x="6180974" y="643954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808080"/>
                </a:solidFill>
                <a:latin typeface="+mj-ea"/>
                <a:ea typeface="+mj-ea"/>
                <a:cs typeface="Arial" pitchFamily="34" charset="0"/>
              </a:rPr>
              <a:t>*</a:t>
            </a:r>
            <a:r>
              <a:rPr lang="en-US" altLang="zh-TW" sz="1600" dirty="0">
                <a:solidFill>
                  <a:srgbClr val="808080"/>
                </a:solidFill>
                <a:latin typeface="+mj-ea"/>
                <a:ea typeface="+mj-ea"/>
                <a:cs typeface="Arial" pitchFamily="34" charset="0"/>
              </a:rPr>
              <a:t>p&lt;0.05</a:t>
            </a:r>
          </a:p>
        </p:txBody>
      </p:sp>
      <p:sp>
        <p:nvSpPr>
          <p:cNvPr id="24" name="ZoneTexte 1"/>
          <p:cNvSpPr txBox="1"/>
          <p:nvPr/>
        </p:nvSpPr>
        <p:spPr>
          <a:xfrm>
            <a:off x="7565487" y="6464603"/>
            <a:ext cx="2591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595959"/>
                </a:solidFill>
                <a:latin typeface="+mj-ea"/>
                <a:ea typeface="+mj-ea"/>
                <a:cs typeface="Arial" pitchFamily="34" charset="0"/>
              </a:rPr>
              <a:t>人數 </a:t>
            </a:r>
            <a:r>
              <a:rPr lang="en-US" altLang="zh-TW" sz="1600" dirty="0">
                <a:solidFill>
                  <a:srgbClr val="595959"/>
                </a:solidFill>
                <a:latin typeface="+mj-ea"/>
                <a:ea typeface="+mj-ea"/>
                <a:cs typeface="Arial" pitchFamily="34" charset="0"/>
              </a:rPr>
              <a:t>=70 100 mg/</a:t>
            </a:r>
            <a:r>
              <a:rPr lang="zh-TW" altLang="en-US" sz="1600" dirty="0">
                <a:solidFill>
                  <a:srgbClr val="595959"/>
                </a:solidFill>
                <a:latin typeface="+mj-ea"/>
                <a:ea typeface="+mj-ea"/>
                <a:cs typeface="Arial" pitchFamily="34" charset="0"/>
              </a:rPr>
              <a:t>天</a:t>
            </a:r>
          </a:p>
        </p:txBody>
      </p:sp>
      <p:pic>
        <p:nvPicPr>
          <p:cNvPr id="18" name="Picture 2" descr="C:\MY DOCUMENTS\My Pictures\HORPHAG\PPTimage0099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1614" y="6031431"/>
            <a:ext cx="1541587" cy="746667"/>
          </a:xfrm>
          <a:prstGeom prst="rect">
            <a:avLst/>
          </a:prstGeom>
          <a:noFill/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 rot="18934237">
            <a:off x="975542" y="5582405"/>
            <a:ext cx="1180461" cy="3033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</a:rPr>
              <a:t>疲勞</a:t>
            </a:r>
          </a:p>
        </p:txBody>
      </p:sp>
      <p:sp>
        <p:nvSpPr>
          <p:cNvPr id="19" name="矩形 18"/>
          <p:cNvSpPr/>
          <p:nvPr/>
        </p:nvSpPr>
        <p:spPr>
          <a:xfrm rot="18943903">
            <a:off x="1927101" y="5582404"/>
            <a:ext cx="1013612" cy="3033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</a:rPr>
              <a:t>掉髮</a:t>
            </a:r>
          </a:p>
        </p:txBody>
      </p:sp>
      <p:sp>
        <p:nvSpPr>
          <p:cNvPr id="22" name="矩形 21"/>
          <p:cNvSpPr/>
          <p:nvPr/>
        </p:nvSpPr>
        <p:spPr>
          <a:xfrm rot="18943903">
            <a:off x="2593064" y="5623302"/>
            <a:ext cx="1300188" cy="3033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</a:rPr>
              <a:t>睡眠障礙</a:t>
            </a:r>
          </a:p>
        </p:txBody>
      </p:sp>
      <p:sp>
        <p:nvSpPr>
          <p:cNvPr id="25" name="矩形 24"/>
          <p:cNvSpPr/>
          <p:nvPr/>
        </p:nvSpPr>
        <p:spPr>
          <a:xfrm rot="18943903">
            <a:off x="3134607" y="5770919"/>
            <a:ext cx="1598758" cy="3033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</a:rPr>
              <a:t>專注力下降</a:t>
            </a:r>
          </a:p>
        </p:txBody>
      </p:sp>
      <p:sp>
        <p:nvSpPr>
          <p:cNvPr id="30" name="矩形 29"/>
          <p:cNvSpPr/>
          <p:nvPr/>
        </p:nvSpPr>
        <p:spPr>
          <a:xfrm rot="18943903">
            <a:off x="4478751" y="5653368"/>
            <a:ext cx="1222244" cy="3163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</a:rPr>
              <a:t>記憶力差</a:t>
            </a:r>
          </a:p>
        </p:txBody>
      </p:sp>
      <p:sp>
        <p:nvSpPr>
          <p:cNvPr id="31" name="矩形 30"/>
          <p:cNvSpPr/>
          <p:nvPr/>
        </p:nvSpPr>
        <p:spPr>
          <a:xfrm rot="18943903">
            <a:off x="5343835" y="5628877"/>
            <a:ext cx="1249012" cy="3033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</a:rPr>
              <a:t>暈眩</a:t>
            </a:r>
          </a:p>
        </p:txBody>
      </p:sp>
      <p:sp>
        <p:nvSpPr>
          <p:cNvPr id="32" name="矩形 31"/>
          <p:cNvSpPr/>
          <p:nvPr/>
        </p:nvSpPr>
        <p:spPr>
          <a:xfrm rot="18823824">
            <a:off x="5902978" y="5649219"/>
            <a:ext cx="1409643" cy="3033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</a:rPr>
              <a:t>體重增加</a:t>
            </a:r>
          </a:p>
        </p:txBody>
      </p:sp>
    </p:spTree>
    <p:extLst>
      <p:ext uri="{BB962C8B-B14F-4D97-AF65-F5344CB8AC3E}">
        <p14:creationId xmlns:p14="http://schemas.microsoft.com/office/powerpoint/2010/main" val="5697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B8DCFBC-273C-4A43-81EE-DDE26E12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82" y="316084"/>
            <a:ext cx="9601200" cy="1485900"/>
          </a:xfrm>
        </p:spPr>
        <p:txBody>
          <a:bodyPr/>
          <a:lstStyle/>
          <a:p>
            <a:r>
              <a:rPr lang="zh-TW" altLang="en-US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ahoma" pitchFamily="34" charset="0"/>
              </a:rPr>
              <a:t>碧</a:t>
            </a:r>
            <a:r>
              <a:rPr kumimoji="1" lang="zh-TW" altLang="en-US" b="1" dirty="0" smtClean="0">
                <a:solidFill>
                  <a:srgbClr val="7030A0"/>
                </a:solidFill>
              </a:rPr>
              <a:t>容</a:t>
            </a:r>
            <a:r>
              <a:rPr kumimoji="1" lang="zh-TW" altLang="en-US" b="1" dirty="0">
                <a:solidFill>
                  <a:srgbClr val="7030A0"/>
                </a:solidFill>
              </a:rPr>
              <a:t>健</a:t>
            </a:r>
            <a:r>
              <a:rPr kumimoji="1" lang="en-US" altLang="zh-TW" b="1" baseline="30000" dirty="0">
                <a:solidFill>
                  <a:srgbClr val="7030A0"/>
                </a:solidFill>
              </a:rPr>
              <a:t>®</a:t>
            </a:r>
            <a:r>
              <a:rPr kumimoji="1" lang="zh-TW" altLang="en-US" b="1" dirty="0">
                <a:solidFill>
                  <a:srgbClr val="7030A0"/>
                </a:solidFill>
              </a:rPr>
              <a:t>可有效改善攝護腺肥大症狀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D7FD53-B52E-C247-8C60-775FCA8F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96" y="1646623"/>
            <a:ext cx="6109250" cy="46917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2400" b="1" dirty="0">
                <a:latin typeface="+mj-lt"/>
                <a:ea typeface="+mj-ea"/>
                <a:cs typeface="+mj-cs"/>
              </a:rPr>
              <a:t>75</a:t>
            </a:r>
            <a:r>
              <a:rPr kumimoji="1" lang="zh-TW" altLang="en-US" sz="2400" b="1" dirty="0">
                <a:latin typeface="+mj-lt"/>
                <a:ea typeface="+mj-ea"/>
                <a:cs typeface="+mj-cs"/>
              </a:rPr>
              <a:t>位</a:t>
            </a:r>
            <a:r>
              <a:rPr kumimoji="1" lang="en-US" altLang="zh-TW" sz="2400" b="1" dirty="0">
                <a:latin typeface="+mj-lt"/>
                <a:ea typeface="+mj-ea"/>
                <a:cs typeface="+mj-cs"/>
              </a:rPr>
              <a:t>65</a:t>
            </a: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歲男性參與，並分為三組人</a:t>
            </a:r>
            <a:endParaRPr kumimoji="1" lang="en-US" altLang="zh-CN" sz="2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第一組：每日服用</a:t>
            </a:r>
            <a:r>
              <a:rPr kumimoji="1"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50mg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碧</a:t>
            </a: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容健三</a:t>
            </a:r>
            <a:r>
              <a:rPr kumimoji="1" lang="zh-CN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次  （</a:t>
            </a: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共</a:t>
            </a:r>
            <a:r>
              <a:rPr kumimoji="1"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150mg/day)</a:t>
            </a: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，並執行標準攝護腺肥大處置</a:t>
            </a:r>
            <a:endParaRPr kumimoji="1" lang="en-US" altLang="zh-CN" sz="2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第二組：每日僅執行標準攝護腺肥大處置</a:t>
            </a:r>
            <a:endParaRPr kumimoji="1" lang="en-US" altLang="zh-CN" sz="2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第三組：每日使用</a:t>
            </a:r>
            <a:r>
              <a:rPr kumimoji="1"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Dutasteride</a:t>
            </a: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或</a:t>
            </a:r>
            <a:r>
              <a:rPr kumimoji="1"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Finasteride</a:t>
            </a: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（</a:t>
            </a:r>
            <a:r>
              <a:rPr kumimoji="1"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5α</a:t>
            </a:r>
            <a:r>
              <a:rPr kumimoji="1"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還原酶抑制劑），並執行標準攝護腺肥大處置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D407F-DFAB-924E-8837-72B164EDF745}"/>
              </a:ext>
            </a:extLst>
          </p:cNvPr>
          <p:cNvSpPr/>
          <p:nvPr/>
        </p:nvSpPr>
        <p:spPr>
          <a:xfrm>
            <a:off x="7868704" y="6285853"/>
            <a:ext cx="3762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1400" dirty="0">
                <a:latin typeface="+mj-ea"/>
                <a:ea typeface="+mj-ea"/>
              </a:rPr>
              <a:t>Minerva </a:t>
            </a:r>
            <a:r>
              <a:rPr lang="da-DK" altLang="zh-TW" sz="1400" dirty="0" err="1">
                <a:latin typeface="+mj-ea"/>
                <a:ea typeface="+mj-ea"/>
              </a:rPr>
              <a:t>Medica</a:t>
            </a:r>
            <a:r>
              <a:rPr lang="da-DK" altLang="zh-TW" sz="1400" dirty="0">
                <a:latin typeface="+mj-ea"/>
                <a:ea typeface="+mj-ea"/>
              </a:rPr>
              <a:t> 2018 August;109(4):280-4</a:t>
            </a:r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B4695EB-DF04-A947-A965-321716A25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452" y="2586037"/>
            <a:ext cx="5080000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BF0143-AFA9-3D44-9FF8-4E8560FE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374" y="261730"/>
            <a:ext cx="9601200" cy="1485900"/>
          </a:xfrm>
        </p:spPr>
        <p:txBody>
          <a:bodyPr/>
          <a:lstStyle/>
          <a:p>
            <a:r>
              <a:rPr lang="zh-TW" altLang="en-US" b="1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ahoma" pitchFamily="34" charset="0"/>
              </a:rPr>
              <a:t>碧</a:t>
            </a:r>
            <a:r>
              <a:rPr kumimoji="1" lang="zh-TW" altLang="en-US" b="1" dirty="0" smtClean="0">
                <a:solidFill>
                  <a:srgbClr val="7030A0"/>
                </a:solidFill>
              </a:rPr>
              <a:t>容</a:t>
            </a:r>
            <a:r>
              <a:rPr kumimoji="1" lang="zh-TW" altLang="en-US" b="1" dirty="0">
                <a:solidFill>
                  <a:srgbClr val="7030A0"/>
                </a:solidFill>
              </a:rPr>
              <a:t>健</a:t>
            </a:r>
            <a:r>
              <a:rPr kumimoji="1" lang="en-US" altLang="zh-TW" b="1" baseline="30000" dirty="0">
                <a:solidFill>
                  <a:srgbClr val="7030A0"/>
                </a:solidFill>
              </a:rPr>
              <a:t>®</a:t>
            </a:r>
            <a:r>
              <a:rPr kumimoji="1" lang="zh-TW" altLang="en-US" b="1" dirty="0">
                <a:solidFill>
                  <a:srgbClr val="7030A0"/>
                </a:solidFill>
              </a:rPr>
              <a:t>可有效改善攝護腺肥大症狀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E1B721AE-60E4-0D40-AD5B-9E4367342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76682"/>
              </p:ext>
            </p:extLst>
          </p:nvPr>
        </p:nvGraphicFramePr>
        <p:xfrm>
          <a:off x="814388" y="1243276"/>
          <a:ext cx="1122606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516">
                  <a:extLst>
                    <a:ext uri="{9D8B030D-6E8A-4147-A177-3AD203B41FA5}">
                      <a16:colId xmlns:a16="http://schemas.microsoft.com/office/drawing/2014/main" val="2446446135"/>
                    </a:ext>
                  </a:extLst>
                </a:gridCol>
                <a:gridCol w="2806516">
                  <a:extLst>
                    <a:ext uri="{9D8B030D-6E8A-4147-A177-3AD203B41FA5}">
                      <a16:colId xmlns:a16="http://schemas.microsoft.com/office/drawing/2014/main" val="3993470860"/>
                    </a:ext>
                  </a:extLst>
                </a:gridCol>
                <a:gridCol w="2806516">
                  <a:extLst>
                    <a:ext uri="{9D8B030D-6E8A-4147-A177-3AD203B41FA5}">
                      <a16:colId xmlns:a16="http://schemas.microsoft.com/office/drawing/2014/main" val="3160022869"/>
                    </a:ext>
                  </a:extLst>
                </a:gridCol>
                <a:gridCol w="2806516">
                  <a:extLst>
                    <a:ext uri="{9D8B030D-6E8A-4147-A177-3AD203B41FA5}">
                      <a16:colId xmlns:a16="http://schemas.microsoft.com/office/drawing/2014/main" val="132047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第一組  </a:t>
                      </a:r>
                      <a:r>
                        <a:rPr lang="en-US" altLang="zh-TW" sz="2400" b="1" dirty="0" err="1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Pycnogenol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第二組</a:t>
                      </a:r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altLang="zh-TW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Standard Management</a:t>
                      </a:r>
                      <a:endParaRPr lang="en-US" altLang="zh-CN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第三組藥物使用（Ｄ＋Ｆ）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30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解尿不乾淨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顯著改善</a:t>
                      </a: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&gt;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對照組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29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頻尿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顯著改善</a:t>
                      </a: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&gt;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對照組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5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間歇排尿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顯著改善</a:t>
                      </a: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&gt;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對照組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7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尿急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顯著改善</a:t>
                      </a: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&gt;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對照組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57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排尿無力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顯著改善</a:t>
                      </a: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&gt;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對照組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8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顯著改善</a:t>
                      </a: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&gt;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對照組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98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夜尿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顯著改善</a:t>
                      </a: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&gt;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對照組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91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解尿後餘尿量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顯著改善</a:t>
                      </a: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&gt;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對照組</a:t>
                      </a:r>
                      <a:endParaRPr lang="zh-TW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58380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82B6E05E-465A-FD4B-AE30-B285B2928D1B}"/>
              </a:ext>
            </a:extLst>
          </p:cNvPr>
          <p:cNvSpPr/>
          <p:nvPr/>
        </p:nvSpPr>
        <p:spPr>
          <a:xfrm>
            <a:off x="8278396" y="6504503"/>
            <a:ext cx="3762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sz="1400" dirty="0">
                <a:latin typeface="+mj-ea"/>
                <a:ea typeface="+mj-ea"/>
              </a:rPr>
              <a:t>Minerva </a:t>
            </a:r>
            <a:r>
              <a:rPr lang="da-DK" altLang="zh-TW" sz="1400" dirty="0" err="1">
                <a:latin typeface="+mj-ea"/>
                <a:ea typeface="+mj-ea"/>
              </a:rPr>
              <a:t>Medica</a:t>
            </a:r>
            <a:r>
              <a:rPr lang="da-DK" altLang="zh-TW" sz="1400" dirty="0">
                <a:latin typeface="+mj-ea"/>
                <a:ea typeface="+mj-ea"/>
              </a:rPr>
              <a:t> 2018 August;109(4):280-4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6" name="上彎箭號 5">
            <a:extLst>
              <a:ext uri="{FF2B5EF4-FFF2-40B4-BE49-F238E27FC236}">
                <a16:creationId xmlns:a16="http://schemas.microsoft.com/office/drawing/2014/main" id="{C59943CA-AA58-7241-9BF1-586B9F8C37D7}"/>
              </a:ext>
            </a:extLst>
          </p:cNvPr>
          <p:cNvSpPr/>
          <p:nvPr/>
        </p:nvSpPr>
        <p:spPr>
          <a:xfrm rot="5400000">
            <a:off x="4247212" y="5613338"/>
            <a:ext cx="627235" cy="87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AD53255-78DA-2945-95CA-F11DBA24D3DE}"/>
              </a:ext>
            </a:extLst>
          </p:cNvPr>
          <p:cNvSpPr txBox="1"/>
          <p:nvPr/>
        </p:nvSpPr>
        <p:spPr>
          <a:xfrm>
            <a:off x="5000625" y="5018237"/>
            <a:ext cx="7039827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不僅比其他兩組改善更多，也避開藥物的副作用如性功能障礙，勃起功能障礙，性慾減低，胸部脹大疼痛，皮疹等等</a:t>
            </a:r>
            <a:endParaRPr kumimoji="1" lang="zh-TW" altLang="en-US" sz="28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36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B0042BD-8C99-2344-B094-F1FF6FE7B36E}"/>
              </a:ext>
            </a:extLst>
          </p:cNvPr>
          <p:cNvSpPr txBox="1"/>
          <p:nvPr/>
        </p:nvSpPr>
        <p:spPr>
          <a:xfrm>
            <a:off x="1801388" y="5498662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>
                <a:solidFill>
                  <a:srgbClr val="7030A0"/>
                </a:solidFill>
              </a:rPr>
              <a:t>守護彼此的健康，才是家人的幸福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BD00BFB-0785-9941-A079-6F585CC8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23" y="43375"/>
            <a:ext cx="7944717" cy="52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A76BD8-D0D8-6E4C-A449-F688585BC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9000522" cy="2098226"/>
          </a:xfrm>
        </p:spPr>
        <p:txBody>
          <a:bodyPr/>
          <a:lstStyle/>
          <a:p>
            <a:r>
              <a:rPr kumimoji="1" lang="zh-CN" altLang="en-US" sz="6000" dirty="0">
                <a:solidFill>
                  <a:srgbClr val="7030A0"/>
                </a:solidFill>
                <a:latin typeface="Microsoft JhengHei" panose="020B0604030504040204" pitchFamily="34" charset="-120"/>
                <a:ea typeface="SimHei" panose="02010609060101010101"/>
              </a:rPr>
              <a:t>碧</a:t>
            </a:r>
            <a:r>
              <a:rPr kumimoji="1" lang="zh-CN" altLang="en-US" sz="6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容</a:t>
            </a:r>
            <a:r>
              <a:rPr kumimoji="1" lang="zh-CN" altLang="en-US" sz="60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健</a:t>
            </a:r>
            <a:r>
              <a:rPr kumimoji="1" lang="en-US" altLang="zh-CN" sz="6000" b="1" baseline="300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® </a:t>
            </a:r>
            <a:r>
              <a:rPr kumimoji="1" lang="en-US" altLang="zh-CN" sz="6000" b="1" dirty="0" err="1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Pycnogenol</a:t>
            </a:r>
            <a:r>
              <a:rPr kumimoji="1" lang="en-US" altLang="zh-CN" sz="6000" b="1" baseline="300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®</a:t>
            </a:r>
            <a:br>
              <a:rPr kumimoji="1" lang="en-US" altLang="zh-CN" sz="6000" b="1" baseline="300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CN" altLang="en-US" sz="6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對健康的應用</a:t>
            </a:r>
            <a:endParaRPr kumimoji="1" lang="zh-TW" altLang="en-US" sz="600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4">
            <a:extLst>
              <a:ext uri="{FF2B5EF4-FFF2-40B4-BE49-F238E27FC236}">
                <a16:creationId xmlns:a16="http://schemas.microsoft.com/office/drawing/2014/main" id="{61FD12EB-BFF8-6E41-B901-E50DED49C126}"/>
              </a:ext>
            </a:extLst>
          </p:cNvPr>
          <p:cNvSpPr txBox="1">
            <a:spLocks/>
          </p:cNvSpPr>
          <p:nvPr/>
        </p:nvSpPr>
        <p:spPr>
          <a:xfrm>
            <a:off x="-1" y="5395731"/>
            <a:ext cx="12191999" cy="543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F9900"/>
              </a:buClr>
              <a:buFont typeface="Arial"/>
              <a:buNone/>
              <a:defRPr/>
            </a:pPr>
            <a:r>
              <a:rPr lang="zh-TW" altLang="en-US" sz="1600" b="1" baseline="30000" dirty="0">
                <a:solidFill>
                  <a:prstClr val="black"/>
                </a:solidFill>
                <a:latin typeface="微軟正黑體" panose="020B0604030504040204" pitchFamily="34" charset="-120"/>
                <a:ea typeface="新細明體"/>
                <a:cs typeface="Times New Roman" pitchFamily="18" charset="0"/>
              </a:rPr>
              <a:t>©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新細明體"/>
                <a:cs typeface="Times New Roman" pitchFamily="18" charset="0"/>
              </a:rPr>
              <a:t> 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2019 </a:t>
            </a:r>
            <a:r>
              <a:rPr lang="zh-CN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</a:t>
            </a:r>
            <a:r>
              <a:rPr lang="zh-CN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灣公司版權所有</a:t>
            </a:r>
            <a:endParaRPr lang="en-US" altLang="zh-CN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Clr>
                <a:srgbClr val="FF9900"/>
              </a:buClr>
              <a:buFont typeface="Arial"/>
              <a:buNone/>
              <a:defRPr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僅供內部教育訓練使用</a:t>
            </a:r>
            <a:endParaRPr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518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本簡報內容並未經台灣衛生福利部審查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。此處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提及的產品（如有）無意作為診斷、治療或預防任何疾病之用。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107405"/>
            <a:ext cx="12191999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1400" dirty="0">
                <a:ln w="18415" cmpd="sng">
                  <a:noFill/>
                  <a:prstDash val="solid"/>
                </a:ln>
                <a:latin typeface="SimHei" panose="02010609060101010101" pitchFamily="49" charset="-122"/>
                <a:ea typeface="SimHei" panose="02010609060101010101" pitchFamily="49" charset="-122"/>
                <a:cs typeface="Tahoma" pitchFamily="34" charset="0"/>
              </a:rPr>
              <a:t>碧</a:t>
            </a:r>
            <a:r>
              <a:rPr lang="zh-TW" altLang="en-US" sz="1400" dirty="0">
                <a:latin typeface="微軟正黑體" panose="020B0604030504040204" pitchFamily="34" charset="-120"/>
              </a:rPr>
              <a:t>容健</a:t>
            </a:r>
            <a:r>
              <a:rPr lang="en-US" altLang="zh-TW" sz="1400" baseline="30000" dirty="0">
                <a:latin typeface="微軟正黑體" panose="020B0604030504040204" pitchFamily="34" charset="-120"/>
              </a:rPr>
              <a:t>® </a:t>
            </a:r>
            <a:r>
              <a:rPr lang="zh-TW" altLang="en-US" sz="1400" dirty="0">
                <a:latin typeface="微軟正黑體" panose="020B0604030504040204" pitchFamily="34" charset="-120"/>
              </a:rPr>
              <a:t>、</a:t>
            </a:r>
            <a:r>
              <a:rPr lang="en-US" altLang="zh-TW" sz="1400" dirty="0" err="1">
                <a:latin typeface="微軟正黑體" panose="020B0604030504040204" pitchFamily="34" charset="-120"/>
              </a:rPr>
              <a:t>Pycnogenol</a:t>
            </a:r>
            <a:r>
              <a:rPr lang="en-US" altLang="zh-TW" sz="1400" baseline="30000" dirty="0">
                <a:latin typeface="微軟正黑體" panose="020B0604030504040204" pitchFamily="34" charset="-120"/>
              </a:rPr>
              <a:t>®</a:t>
            </a:r>
            <a:r>
              <a:rPr lang="zh-TW" altLang="en-US" sz="1400" dirty="0">
                <a:latin typeface="微軟正黑體" panose="020B0604030504040204" pitchFamily="34" charset="-120"/>
              </a:rPr>
              <a:t>為賀發研究機構的註冊商標。</a:t>
            </a:r>
          </a:p>
        </p:txBody>
      </p:sp>
    </p:spTree>
    <p:extLst>
      <p:ext uri="{BB962C8B-B14F-4D97-AF65-F5344CB8AC3E}">
        <p14:creationId xmlns:p14="http://schemas.microsoft.com/office/powerpoint/2010/main" val="35826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>
                <a:solidFill>
                  <a:srgbClr val="FF0000"/>
                </a:solidFill>
              </a:rPr>
              <a:t>什麼是自由基？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26435" y="1638188"/>
            <a:ext cx="10628243" cy="3581400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自由基（英語：</a:t>
            </a:r>
            <a:r>
              <a:rPr lang="en-US" altLang="zh-TW" sz="3600" b="1" dirty="0"/>
              <a:t>Free Radical</a:t>
            </a:r>
            <a:r>
              <a:rPr lang="zh-TW" altLang="en-US" sz="3600" b="1" dirty="0"/>
              <a:t>），又稱游離基，是指化合物的分子在光熱等外界條件下，共價鍵發生均裂而形成的具有不成對電子的原子或基團</a:t>
            </a:r>
            <a:endParaRPr kumimoji="1" lang="zh-TW" altLang="en-US" sz="36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86" y="3402439"/>
            <a:ext cx="7934898" cy="333001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535347" y="6431294"/>
            <a:ext cx="3656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/>
              <a:t>https://</a:t>
            </a:r>
            <a:r>
              <a:rPr lang="en-US" altLang="zh-TW" i="1" dirty="0" err="1"/>
              <a:t>en.wikipedia.org</a:t>
            </a:r>
            <a:r>
              <a:rPr lang="en-US" altLang="zh-TW" i="1" dirty="0"/>
              <a:t>/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9504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119"/>
            <a:ext cx="12192000" cy="3841193"/>
          </a:xfrm>
          <a:prstGeom prst="rect">
            <a:avLst/>
          </a:prstGeom>
        </p:spPr>
      </p:pic>
      <p:sp>
        <p:nvSpPr>
          <p:cNvPr id="5" name="標題 3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b="1" dirty="0" smtClean="0">
                <a:solidFill>
                  <a:srgbClr val="FF0000"/>
                </a:solidFill>
              </a:rPr>
              <a:t>自由基連鎖反應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436608" y="5629219"/>
            <a:ext cx="2133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5179808" y="5710181"/>
            <a:ext cx="3200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2436608" y="5629219"/>
            <a:ext cx="2133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5179808" y="5710181"/>
            <a:ext cx="3200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2408034" y="5629219"/>
            <a:ext cx="2143125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5151233" y="5629219"/>
            <a:ext cx="32575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2408034" y="5629219"/>
            <a:ext cx="2143125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V="1">
            <a:off x="6414883" y="1719206"/>
            <a:ext cx="1588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212" name="Rectangle 12"/>
          <p:cNvSpPr>
            <a:spLocks noChangeArrowheads="1"/>
          </p:cNvSpPr>
          <p:nvPr/>
        </p:nvSpPr>
        <p:spPr bwMode="auto">
          <a:xfrm>
            <a:off x="2367105" y="2888821"/>
            <a:ext cx="1414462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>
              <a:defRPr/>
            </a:pPr>
            <a:r>
              <a:rPr lang="zh-TW" altLang="en-US" sz="3200" b="1" dirty="0">
                <a:solidFill>
                  <a:srgbClr val="3366FF"/>
                </a:solidFill>
                <a:ea typeface="微軟正黑體" panose="020B0604030504040204" pitchFamily="34" charset="-120"/>
              </a:rPr>
              <a:t>細胞膜</a:t>
            </a:r>
          </a:p>
        </p:txBody>
      </p:sp>
      <p:sp>
        <p:nvSpPr>
          <p:cNvPr id="7213" name="Rectangle 13"/>
          <p:cNvSpPr>
            <a:spLocks noChangeArrowheads="1"/>
          </p:cNvSpPr>
          <p:nvPr/>
        </p:nvSpPr>
        <p:spPr bwMode="auto">
          <a:xfrm>
            <a:off x="1391479" y="3530109"/>
            <a:ext cx="3343384" cy="27489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88" tIns="44450" rIns="90488" bIns="44450">
            <a:spAutoFit/>
          </a:bodyPr>
          <a:lstStyle>
            <a:lvl1pPr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氧化細胞膜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多元不飽和脂肪酸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zh-TW" altLang="en-US" sz="2400" u="none" dirty="0">
              <a:solidFill>
                <a:schemeClr val="tx1"/>
              </a:solidFill>
              <a:latin typeface="+mn-lt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破壞細胞膜結構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zh-TW" altLang="en-US" sz="2400" u="none" dirty="0">
              <a:solidFill>
                <a:schemeClr val="tx1"/>
              </a:solidFill>
              <a:latin typeface="+mn-lt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影響細胞膜</a:t>
            </a:r>
            <a:r>
              <a:rPr lang="zh-TW" altLang="en-US" sz="2400" u="none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保護作用</a:t>
            </a:r>
            <a:endParaRPr lang="en-US" altLang="zh-TW" sz="2400" dirty="0" smtClean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2400" u="none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及</a:t>
            </a: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對營養素進出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的調節作用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23403" y="2961791"/>
            <a:ext cx="3386137" cy="1028703"/>
            <a:chOff x="2304" y="1802"/>
            <a:chExt cx="1976" cy="648"/>
          </a:xfrm>
        </p:grpSpPr>
        <p:sp>
          <p:nvSpPr>
            <p:cNvPr id="5162" name="Rectangle 15"/>
            <p:cNvSpPr>
              <a:spLocks noChangeArrowheads="1"/>
            </p:cNvSpPr>
            <p:nvPr/>
          </p:nvSpPr>
          <p:spPr bwMode="auto">
            <a:xfrm>
              <a:off x="2899" y="1802"/>
              <a:ext cx="821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zh-TW" altLang="en-US" sz="3200" b="1" dirty="0">
                  <a:solidFill>
                    <a:srgbClr val="3366FF"/>
                  </a:solidFill>
                  <a:ea typeface="微軟正黑體" panose="020B0604030504040204" pitchFamily="34" charset="-120"/>
                </a:rPr>
                <a:t>細胞質</a:t>
              </a:r>
            </a:p>
          </p:txBody>
        </p:sp>
        <p:sp>
          <p:nvSpPr>
            <p:cNvPr id="5163" name="Rectangle 16"/>
            <p:cNvSpPr>
              <a:spLocks noChangeArrowheads="1"/>
            </p:cNvSpPr>
            <p:nvPr/>
          </p:nvSpPr>
          <p:spPr bwMode="auto">
            <a:xfrm>
              <a:off x="2304" y="2160"/>
              <a:ext cx="1976" cy="2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defRPr/>
              </a:pPr>
              <a:r>
                <a:rPr lang="zh-TW" altLang="en-US" sz="2400" u="none" dirty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</a:rPr>
                <a:t>與細胞蛋白質結合</a:t>
              </a:r>
            </a:p>
          </p:txBody>
        </p:sp>
      </p:grp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4925808" y="1281056"/>
            <a:ext cx="203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7208" name="Rectangle 20"/>
          <p:cNvSpPr>
            <a:spLocks noChangeArrowheads="1"/>
          </p:cNvSpPr>
          <p:nvPr/>
        </p:nvSpPr>
        <p:spPr bwMode="auto">
          <a:xfrm>
            <a:off x="4631214" y="2087140"/>
            <a:ext cx="3956662" cy="5822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88" tIns="44450" rIns="90488" bIns="44450">
            <a:spAutoFit/>
          </a:bodyPr>
          <a:lstStyle>
            <a:lvl1pPr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u="none" dirty="0">
                <a:solidFill>
                  <a:srgbClr val="174576"/>
                </a:solidFill>
                <a:latin typeface="+mn-lt"/>
                <a:ea typeface="微軟正黑體" panose="020B0604030504040204" pitchFamily="34" charset="-120"/>
              </a:rPr>
              <a:t>對細胞造成氧化傷害</a:t>
            </a:r>
          </a:p>
        </p:txBody>
      </p:sp>
      <p:sp>
        <p:nvSpPr>
          <p:cNvPr id="7209" name="Rectangle 21"/>
          <p:cNvSpPr>
            <a:spLocks noChangeArrowheads="1"/>
          </p:cNvSpPr>
          <p:nvPr/>
        </p:nvSpPr>
        <p:spPr bwMode="auto">
          <a:xfrm>
            <a:off x="5630658" y="1052457"/>
            <a:ext cx="1568450" cy="644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600" u="none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自由基</a:t>
            </a:r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H="1">
            <a:off x="3072749" y="2412149"/>
            <a:ext cx="1650654" cy="238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 flipH="1">
            <a:off x="3074336" y="2414531"/>
            <a:ext cx="0" cy="47429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188" name="Line 28"/>
          <p:cNvSpPr>
            <a:spLocks noChangeShapeType="1"/>
          </p:cNvSpPr>
          <p:nvPr/>
        </p:nvSpPr>
        <p:spPr bwMode="auto">
          <a:xfrm flipV="1">
            <a:off x="8578645" y="2409768"/>
            <a:ext cx="1374718" cy="47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189" name="Line 30"/>
          <p:cNvSpPr>
            <a:spLocks noChangeShapeType="1"/>
          </p:cNvSpPr>
          <p:nvPr/>
        </p:nvSpPr>
        <p:spPr bwMode="auto">
          <a:xfrm>
            <a:off x="9948654" y="2412149"/>
            <a:ext cx="1" cy="57546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578588" y="2930473"/>
            <a:ext cx="2749550" cy="1012827"/>
            <a:chOff x="4616" y="1821"/>
            <a:chExt cx="1942" cy="638"/>
          </a:xfrm>
        </p:grpSpPr>
        <p:sp>
          <p:nvSpPr>
            <p:cNvPr id="5160" name="Rectangle 32"/>
            <p:cNvSpPr>
              <a:spLocks noChangeArrowheads="1"/>
            </p:cNvSpPr>
            <p:nvPr/>
          </p:nvSpPr>
          <p:spPr bwMode="auto">
            <a:xfrm>
              <a:off x="4616" y="2169"/>
              <a:ext cx="1942" cy="2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defRPr/>
              </a:pPr>
              <a:r>
                <a:rPr lang="zh-TW" altLang="en-US" sz="2400" u="none" dirty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</a:rPr>
                <a:t>與細胞核基因作用</a:t>
              </a:r>
            </a:p>
          </p:txBody>
        </p:sp>
        <p:sp>
          <p:nvSpPr>
            <p:cNvPr id="5161" name="Rectangle 33"/>
            <p:cNvSpPr>
              <a:spLocks noChangeArrowheads="1"/>
            </p:cNvSpPr>
            <p:nvPr/>
          </p:nvSpPr>
          <p:spPr bwMode="auto">
            <a:xfrm>
              <a:off x="5084" y="1821"/>
              <a:ext cx="1000" cy="3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7200" b="1" u="sng">
                  <a:solidFill>
                    <a:srgbClr val="CC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200" u="none" dirty="0">
                  <a:solidFill>
                    <a:srgbClr val="3366FF"/>
                  </a:solidFill>
                  <a:latin typeface="+mn-lt"/>
                  <a:ea typeface="微軟正黑體" panose="020B0604030504040204" pitchFamily="34" charset="-120"/>
                </a:rPr>
                <a:t>細胞核</a:t>
              </a:r>
            </a:p>
          </p:txBody>
        </p:sp>
      </p:grpSp>
      <p:sp>
        <p:nvSpPr>
          <p:cNvPr id="7191" name="Line 42"/>
          <p:cNvSpPr>
            <a:spLocks noChangeShapeType="1"/>
          </p:cNvSpPr>
          <p:nvPr/>
        </p:nvSpPr>
        <p:spPr bwMode="auto">
          <a:xfrm flipH="1">
            <a:off x="6416472" y="2618376"/>
            <a:ext cx="1587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192" name="Line 43"/>
          <p:cNvSpPr>
            <a:spLocks noChangeShapeType="1"/>
          </p:cNvSpPr>
          <p:nvPr/>
        </p:nvSpPr>
        <p:spPr bwMode="auto">
          <a:xfrm flipH="1">
            <a:off x="3074336" y="4234942"/>
            <a:ext cx="1588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193" name="Line 44"/>
          <p:cNvSpPr>
            <a:spLocks noChangeShapeType="1"/>
          </p:cNvSpPr>
          <p:nvPr/>
        </p:nvSpPr>
        <p:spPr bwMode="auto">
          <a:xfrm flipH="1">
            <a:off x="3074336" y="4893073"/>
            <a:ext cx="0" cy="3095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167981" name="Rectangle 45"/>
          <p:cNvSpPr>
            <a:spLocks noChangeArrowheads="1"/>
          </p:cNvSpPr>
          <p:nvPr/>
        </p:nvSpPr>
        <p:spPr bwMode="auto">
          <a:xfrm>
            <a:off x="4766612" y="4314769"/>
            <a:ext cx="225152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產生</a:t>
            </a:r>
            <a:r>
              <a:rPr lang="zh-TW" altLang="en-US" sz="2400" u="none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老化色素</a:t>
            </a:r>
            <a:endParaRPr lang="zh-TW" altLang="en-US" sz="2400" u="none" dirty="0">
              <a:solidFill>
                <a:schemeClr val="tx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67982" name="Rectangle 46"/>
          <p:cNvSpPr>
            <a:spLocks noChangeArrowheads="1"/>
          </p:cNvSpPr>
          <p:nvPr/>
        </p:nvSpPr>
        <p:spPr bwMode="auto">
          <a:xfrm>
            <a:off x="6957808" y="4314769"/>
            <a:ext cx="141577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u="none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影響細胞</a:t>
            </a:r>
            <a:endParaRPr lang="zh-TW" altLang="en-US" sz="2400" u="none" dirty="0">
              <a:solidFill>
                <a:schemeClr val="tx1"/>
              </a:solidFill>
              <a:latin typeface="+mn-lt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正常機能</a:t>
            </a:r>
          </a:p>
        </p:txBody>
      </p:sp>
      <p:sp>
        <p:nvSpPr>
          <p:cNvPr id="167983" name="Rectangle 47"/>
          <p:cNvSpPr>
            <a:spLocks noChangeArrowheads="1"/>
          </p:cNvSpPr>
          <p:nvPr/>
        </p:nvSpPr>
        <p:spPr bwMode="auto">
          <a:xfrm>
            <a:off x="5117906" y="5248219"/>
            <a:ext cx="203200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使人</a:t>
            </a:r>
            <a:r>
              <a:rPr lang="zh-TW" altLang="en-US" sz="2400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老化加快</a:t>
            </a:r>
            <a:endParaRPr lang="zh-TW" altLang="en-US" sz="2400" u="none" dirty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7197" name="Line 48"/>
          <p:cNvSpPr>
            <a:spLocks noChangeShapeType="1"/>
          </p:cNvSpPr>
          <p:nvPr/>
        </p:nvSpPr>
        <p:spPr bwMode="auto">
          <a:xfrm flipH="1">
            <a:off x="6052244" y="4009969"/>
            <a:ext cx="338138" cy="3238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198" name="Line 49"/>
          <p:cNvSpPr>
            <a:spLocks noChangeShapeType="1"/>
          </p:cNvSpPr>
          <p:nvPr/>
        </p:nvSpPr>
        <p:spPr bwMode="auto">
          <a:xfrm>
            <a:off x="6499920" y="4009969"/>
            <a:ext cx="474663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199" name="Line 50"/>
          <p:cNvSpPr>
            <a:spLocks noChangeShapeType="1"/>
          </p:cNvSpPr>
          <p:nvPr/>
        </p:nvSpPr>
        <p:spPr bwMode="auto">
          <a:xfrm flipH="1">
            <a:off x="6050656" y="4771969"/>
            <a:ext cx="1588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167987" name="Rectangle 51"/>
          <p:cNvSpPr>
            <a:spLocks noChangeArrowheads="1"/>
          </p:cNvSpPr>
          <p:nvPr/>
        </p:nvSpPr>
        <p:spPr bwMode="auto">
          <a:xfrm>
            <a:off x="8948266" y="4294063"/>
            <a:ext cx="203200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導致基因突變</a:t>
            </a:r>
          </a:p>
        </p:txBody>
      </p:sp>
      <p:sp>
        <p:nvSpPr>
          <p:cNvPr id="167988" name="Rectangle 52"/>
          <p:cNvSpPr>
            <a:spLocks noChangeArrowheads="1"/>
          </p:cNvSpPr>
          <p:nvPr/>
        </p:nvSpPr>
        <p:spPr bwMode="auto">
          <a:xfrm>
            <a:off x="9099894" y="4993426"/>
            <a:ext cx="17240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成為癌細胞</a:t>
            </a:r>
          </a:p>
        </p:txBody>
      </p:sp>
      <p:sp>
        <p:nvSpPr>
          <p:cNvPr id="167989" name="Rectangle 53"/>
          <p:cNvSpPr>
            <a:spLocks noChangeArrowheads="1"/>
          </p:cNvSpPr>
          <p:nvPr/>
        </p:nvSpPr>
        <p:spPr bwMode="auto">
          <a:xfrm>
            <a:off x="8668112" y="5813438"/>
            <a:ext cx="2749471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u="none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rPr>
              <a:t>衍變為</a:t>
            </a:r>
            <a:r>
              <a:rPr lang="zh-TW" altLang="en-US" sz="4000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癌症</a:t>
            </a:r>
            <a:endParaRPr lang="zh-TW" altLang="en-US" sz="4000" u="none" dirty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7203" name="Line 54"/>
          <p:cNvSpPr>
            <a:spLocks noChangeShapeType="1"/>
          </p:cNvSpPr>
          <p:nvPr/>
        </p:nvSpPr>
        <p:spPr bwMode="auto">
          <a:xfrm flipH="1">
            <a:off x="9953363" y="3925174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204" name="Line 55"/>
          <p:cNvSpPr>
            <a:spLocks noChangeShapeType="1"/>
          </p:cNvSpPr>
          <p:nvPr/>
        </p:nvSpPr>
        <p:spPr bwMode="auto">
          <a:xfrm>
            <a:off x="9948654" y="4667451"/>
            <a:ext cx="0" cy="3619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7205" name="Line 56"/>
          <p:cNvSpPr>
            <a:spLocks noChangeShapeType="1"/>
          </p:cNvSpPr>
          <p:nvPr/>
        </p:nvSpPr>
        <p:spPr bwMode="auto">
          <a:xfrm flipH="1">
            <a:off x="9948654" y="5393165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微軟正黑體" panose="020B0604030504040204" pitchFamily="34" charset="-12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274201" y="181332"/>
            <a:ext cx="10281695" cy="769441"/>
          </a:xfrm>
          <a:prstGeom prst="rect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1pPr>
            <a:lvl2pPr marL="742950" indent="-28575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2pPr>
            <a:lvl3pPr marL="11430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3pPr>
            <a:lvl4pPr marL="16002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4pPr>
            <a:lvl5pPr marL="2057400" indent="-228600" defTabSz="762000" eaLnBrk="0" hangingPunct="0"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7200" b="1" u="sng">
                <a:solidFill>
                  <a:srgbClr val="CC0000"/>
                </a:solidFill>
                <a:latin typeface="Times New Roman" pitchFamily="18" charset="0"/>
                <a:ea typeface="華康粗明體"/>
                <a:cs typeface="華康粗明體"/>
              </a:defRPr>
            </a:lvl9pPr>
          </a:lstStyle>
          <a:p>
            <a:pPr algn="ctr" eaLnBrk="1" hangingPunct="1"/>
            <a:r>
              <a:rPr lang="zh-TW" altLang="en-US" sz="4400" u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自由基對細胞的傷害方式</a:t>
            </a:r>
          </a:p>
        </p:txBody>
      </p:sp>
      <p:sp>
        <p:nvSpPr>
          <p:cNvPr id="41" name="矩形 40"/>
          <p:cNvSpPr/>
          <p:nvPr/>
        </p:nvSpPr>
        <p:spPr>
          <a:xfrm>
            <a:off x="1545345" y="6441866"/>
            <a:ext cx="4808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 smtClean="0"/>
              <a:t>Pharmacogn</a:t>
            </a:r>
            <a:r>
              <a:rPr lang="en-US" altLang="zh-TW" sz="1400" dirty="0" smtClean="0"/>
              <a:t> Rev. 2010 Jul-Dec; 4(8): 118-126.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312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2" grpId="0"/>
      <p:bldP spid="7208" grpId="0"/>
      <p:bldP spid="7209" grpId="0"/>
      <p:bldP spid="167981" grpId="0"/>
      <p:bldP spid="167982" grpId="0"/>
      <p:bldP spid="167983" grpId="0"/>
      <p:bldP spid="167987" grpId="0"/>
      <p:bldP spid="167988" grpId="0"/>
      <p:bldP spid="167989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6156" y="6339295"/>
            <a:ext cx="8984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/>
              <a:t>http://</a:t>
            </a:r>
            <a:r>
              <a:rPr lang="en-US" altLang="zh-TW" sz="1400" dirty="0" err="1"/>
              <a:t>web.stanford.edu</a:t>
            </a:r>
            <a:r>
              <a:rPr lang="en-US" altLang="zh-TW" sz="1400" dirty="0"/>
              <a:t>/group/hopes/</a:t>
            </a:r>
            <a:r>
              <a:rPr lang="en-US" altLang="zh-TW" sz="1400" dirty="0" err="1"/>
              <a:t>cgi</a:t>
            </a:r>
            <a:r>
              <a:rPr lang="en-US" altLang="zh-TW" sz="1400" dirty="0"/>
              <a:t>-bin/</a:t>
            </a:r>
            <a:r>
              <a:rPr lang="en-US" altLang="zh-TW" sz="1400" dirty="0" err="1"/>
              <a:t>hopes_test</a:t>
            </a:r>
            <a:r>
              <a:rPr lang="en-US" altLang="zh-TW" sz="1400" dirty="0"/>
              <a:t>/about-free-radical-damage/</a:t>
            </a:r>
            <a:endParaRPr lang="zh-TW" altLang="en-US" sz="1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786" y="1087940"/>
            <a:ext cx="5170714" cy="5170714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981200" y="370114"/>
            <a:ext cx="8229600" cy="990600"/>
          </a:xfrm>
        </p:spPr>
        <p:txBody>
          <a:bodyPr/>
          <a:lstStyle/>
          <a:p>
            <a:pPr algn="ctr"/>
            <a:r>
              <a:rPr kumimoji="1" lang="zh-TW" altLang="en-US" b="1" dirty="0">
                <a:solidFill>
                  <a:srgbClr val="FF0000"/>
                </a:solidFill>
              </a:rPr>
              <a:t>增加自由基的因子</a:t>
            </a:r>
          </a:p>
        </p:txBody>
      </p:sp>
    </p:spTree>
    <p:extLst>
      <p:ext uri="{BB962C8B-B14F-4D97-AF65-F5344CB8AC3E}">
        <p14:creationId xmlns:p14="http://schemas.microsoft.com/office/powerpoint/2010/main" val="1324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86" y="691767"/>
            <a:ext cx="7352310" cy="460254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657877" y="5479843"/>
            <a:ext cx="8890727" cy="609600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4800" b="1" dirty="0">
                <a:solidFill>
                  <a:srgbClr val="7030A0"/>
                </a:solidFill>
              </a:rPr>
              <a:t>飲食中攝取更多好的抗氧化劑！</a:t>
            </a:r>
          </a:p>
        </p:txBody>
      </p:sp>
    </p:spTree>
    <p:extLst>
      <p:ext uri="{BB962C8B-B14F-4D97-AF65-F5344CB8AC3E}">
        <p14:creationId xmlns:p14="http://schemas.microsoft.com/office/powerpoint/2010/main" val="15146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892748" cy="1485900"/>
          </a:xfrm>
        </p:spPr>
        <p:txBody>
          <a:bodyPr>
            <a:normAutofit/>
          </a:bodyPr>
          <a:lstStyle/>
          <a:p>
            <a:r>
              <a:rPr kumimoji="1" lang="zh-TW" altLang="en-US" b="1" dirty="0">
                <a:solidFill>
                  <a:srgbClr val="7030A0"/>
                </a:solidFill>
                <a:latin typeface="+mj-ea"/>
              </a:rPr>
              <a:t>松樹皮萃取物</a:t>
            </a:r>
            <a:r>
              <a:rPr kumimoji="1" lang="en-US" altLang="zh-TW" b="1" dirty="0">
                <a:solidFill>
                  <a:srgbClr val="7030A0"/>
                </a:solidFill>
                <a:latin typeface="+mj-ea"/>
              </a:rPr>
              <a:t>—</a:t>
            </a:r>
            <a:r>
              <a:rPr kumimoji="1" lang="en-US" altLang="zh-TW" b="1" cap="none" dirty="0" err="1" smtClean="0">
                <a:solidFill>
                  <a:srgbClr val="7030A0"/>
                </a:solidFill>
                <a:latin typeface="+mj-ea"/>
                <a:cs typeface="BiauKai"/>
              </a:rPr>
              <a:t>Pycnogenol</a:t>
            </a:r>
            <a:r>
              <a:rPr kumimoji="1" lang="zh-TW" altLang="en-US" b="1" baseline="30000" dirty="0" smtClean="0">
                <a:solidFill>
                  <a:srgbClr val="7030A0"/>
                </a:solidFill>
                <a:latin typeface="+mj-ea"/>
              </a:rPr>
              <a:t>®</a:t>
            </a:r>
            <a:r>
              <a:rPr kumimoji="1" lang="zh-CN" altLang="en-US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SimHei" panose="02010609060101010101"/>
              </a:rPr>
              <a:t>碧</a:t>
            </a:r>
            <a:r>
              <a:rPr kumimoji="1" lang="zh-TW" altLang="en-US" b="1" dirty="0" smtClean="0">
                <a:solidFill>
                  <a:srgbClr val="7030A0"/>
                </a:solidFill>
                <a:latin typeface="+mj-ea"/>
              </a:rPr>
              <a:t>容</a:t>
            </a:r>
            <a:r>
              <a:rPr kumimoji="1" lang="zh-TW" altLang="en-US" b="1" dirty="0">
                <a:solidFill>
                  <a:srgbClr val="7030A0"/>
                </a:solidFill>
                <a:latin typeface="+mj-ea"/>
              </a:rPr>
              <a:t>健</a:t>
            </a:r>
            <a:r>
              <a:rPr kumimoji="1" lang="zh-TW" altLang="en-US" b="1" baseline="30000" dirty="0">
                <a:solidFill>
                  <a:srgbClr val="7030A0"/>
                </a:solidFill>
                <a:latin typeface="+mj-ea"/>
              </a:rPr>
              <a:t>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07886"/>
            <a:ext cx="9892748" cy="3581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en-US" altLang="zh-TW" sz="2800" b="1" dirty="0" err="1" smtClean="0"/>
              <a:t>Pycnogenol</a:t>
            </a:r>
            <a:r>
              <a:rPr kumimoji="1" lang="en-US" altLang="zh-TW" sz="2800" b="1" baseline="30000" dirty="0" smtClean="0"/>
              <a:t>®</a:t>
            </a:r>
            <a:r>
              <a:rPr kumimoji="1" lang="en-US" altLang="zh-TW" sz="2800" b="1" dirty="0" smtClean="0"/>
              <a:t> </a:t>
            </a:r>
            <a:r>
              <a:rPr kumimoji="1" lang="zh-TW" altLang="en-US" sz="2800" b="1" dirty="0"/>
              <a:t>已由賀發研究機構正式註冊國際</a:t>
            </a:r>
            <a:r>
              <a:rPr kumimoji="1" lang="zh-TW" altLang="en-US" sz="2800" b="1" dirty="0" smtClean="0"/>
              <a:t>專利，法國</a:t>
            </a:r>
            <a:r>
              <a:rPr kumimoji="1" lang="zh-TW" altLang="en-US" sz="2800" b="1" dirty="0"/>
              <a:t>南部沿海松樹皮萃取</a:t>
            </a:r>
            <a:r>
              <a:rPr kumimoji="1" lang="zh-TW" altLang="en-US" sz="2800" b="1" dirty="0" smtClean="0"/>
              <a:t>物，專用</a:t>
            </a:r>
            <a:r>
              <a:rPr kumimoji="1" lang="zh-TW" altLang="en-US" sz="2800" b="1" dirty="0"/>
              <a:t>產品製造中心。美安獨家擁有全世界等滲透的</a:t>
            </a:r>
            <a:r>
              <a:rPr kumimoji="1"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碧</a:t>
            </a:r>
            <a:r>
              <a:rPr kumimoji="1" lang="zh-TW" altLang="en-US" sz="2800" b="1" dirty="0" smtClean="0"/>
              <a:t>容健。</a:t>
            </a:r>
            <a:endParaRPr kumimoji="1" lang="en-US" altLang="zh-TW" sz="2800" b="1" dirty="0"/>
          </a:p>
          <a:p>
            <a:pPr>
              <a:spcAft>
                <a:spcPts val="600"/>
              </a:spcAft>
            </a:pPr>
            <a:r>
              <a:rPr kumimoji="1" lang="zh-TW" altLang="en-US" sz="2800" b="1" dirty="0"/>
              <a:t>促進血管</a:t>
            </a:r>
            <a:r>
              <a:rPr kumimoji="1" lang="zh-TW" altLang="en-US" sz="2800" b="1" dirty="0" smtClean="0"/>
              <a:t>健康，強化</a:t>
            </a:r>
            <a:r>
              <a:rPr kumimoji="1" lang="zh-TW" altLang="en-US" sz="2800" b="1" dirty="0"/>
              <a:t>微血管</a:t>
            </a:r>
            <a:r>
              <a:rPr kumimoji="1" lang="zh-TW" altLang="en-US" sz="2800" b="1" dirty="0" smtClean="0"/>
              <a:t>壁，增強</a:t>
            </a:r>
            <a:r>
              <a:rPr kumimoji="1" lang="zh-TW" altLang="en-US" sz="2800" b="1" dirty="0"/>
              <a:t>血管壁上的膠原質</a:t>
            </a:r>
            <a:endParaRPr kumimoji="1" lang="en-US" altLang="zh-TW" sz="2800" b="1" dirty="0"/>
          </a:p>
          <a:p>
            <a:pPr>
              <a:spcAft>
                <a:spcPts val="600"/>
              </a:spcAft>
            </a:pPr>
            <a:r>
              <a:rPr kumimoji="1" lang="zh-TW" altLang="en-US" sz="2800" b="1" dirty="0"/>
              <a:t>增進</a:t>
            </a:r>
            <a:r>
              <a:rPr kumimoji="1" lang="zh-TW" altLang="en-US" sz="2800" b="1" dirty="0" smtClean="0"/>
              <a:t>循環系統，改善</a:t>
            </a:r>
            <a:r>
              <a:rPr kumimoji="1" lang="zh-TW" altLang="en-US" sz="2800" b="1" dirty="0"/>
              <a:t>氣喘</a:t>
            </a:r>
            <a:r>
              <a:rPr kumimoji="1" lang="zh-TW" altLang="en-US" sz="2800" b="1" dirty="0" smtClean="0"/>
              <a:t>兒童，增強</a:t>
            </a:r>
            <a:r>
              <a:rPr kumimoji="1" lang="zh-TW" altLang="en-US" sz="2800" b="1" dirty="0"/>
              <a:t>免疫系統</a:t>
            </a:r>
            <a:endParaRPr kumimoji="1" lang="en-US" altLang="zh-TW" sz="2800" b="1" dirty="0"/>
          </a:p>
          <a:p>
            <a:pPr>
              <a:spcAft>
                <a:spcPts val="600"/>
              </a:spcAft>
            </a:pPr>
            <a:r>
              <a:rPr kumimoji="1" lang="zh-TW" altLang="en-US" sz="2800" b="1" dirty="0"/>
              <a:t>減少經前症候群</a:t>
            </a:r>
            <a:endParaRPr kumimoji="1" lang="en-US" altLang="zh-TW" sz="28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829" t="2846" r="3835"/>
          <a:stretch/>
        </p:blipFill>
        <p:spPr>
          <a:xfrm>
            <a:off x="8870848" y="4358212"/>
            <a:ext cx="3241638" cy="240918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02471" y="6203595"/>
            <a:ext cx="5814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+mj-ea"/>
                <a:ea typeface="+mj-ea"/>
              </a:rPr>
              <a:t>http://</a:t>
            </a:r>
            <a:r>
              <a:rPr lang="en-US" altLang="zh-TW" sz="1400" dirty="0" err="1">
                <a:latin typeface="+mj-ea"/>
                <a:ea typeface="+mj-ea"/>
              </a:rPr>
              <a:t>www.pycnogenol.com</a:t>
            </a:r>
            <a:r>
              <a:rPr lang="en-US" altLang="zh-TW" sz="1400" dirty="0">
                <a:latin typeface="+mj-ea"/>
                <a:ea typeface="+mj-ea"/>
              </a:rPr>
              <a:t>/about/pycnogenol%C2%AE/</a:t>
            </a:r>
            <a:endParaRPr lang="zh-TW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63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{F0384B1C-09E7-ED4C-8E91-22C51E21C440}tf10001072</Template>
  <TotalTime>4791</TotalTime>
  <Words>1336</Words>
  <Application>Microsoft Office PowerPoint</Application>
  <PresentationFormat>寬螢幕</PresentationFormat>
  <Paragraphs>276</Paragraphs>
  <Slides>26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8" baseType="lpstr">
      <vt:lpstr>BiauKai</vt:lpstr>
      <vt:lpstr>メイリオ</vt:lpstr>
      <vt:lpstr>Microsoft YaHei</vt:lpstr>
      <vt:lpstr>SimHei</vt:lpstr>
      <vt:lpstr>游ゴシック</vt:lpstr>
      <vt:lpstr>華康粗明體</vt:lpstr>
      <vt:lpstr>微軟正黑體</vt:lpstr>
      <vt:lpstr>微軟正黑體</vt:lpstr>
      <vt:lpstr>PMingLiU</vt:lpstr>
      <vt:lpstr>PMingLiU</vt:lpstr>
      <vt:lpstr>標楷體</vt:lpstr>
      <vt:lpstr>Arial</vt:lpstr>
      <vt:lpstr>Calibri</vt:lpstr>
      <vt:lpstr>Calibri Light</vt:lpstr>
      <vt:lpstr>Franklin Gothic Book</vt:lpstr>
      <vt:lpstr>Tahoma</vt:lpstr>
      <vt:lpstr>Times New Roman</vt:lpstr>
      <vt:lpstr>Wingdings</vt:lpstr>
      <vt:lpstr>裁剪</vt:lpstr>
      <vt:lpstr>4_Office Theme</vt:lpstr>
      <vt:lpstr>1_裁剪</vt:lpstr>
      <vt:lpstr>Worksheet</vt:lpstr>
      <vt:lpstr>PowerPoint 簡報</vt:lpstr>
      <vt:lpstr>李峻豪  醫師</vt:lpstr>
      <vt:lpstr>碧容健® Pycnogenol® 對健康的應用</vt:lpstr>
      <vt:lpstr>什麼是自由基？</vt:lpstr>
      <vt:lpstr>PowerPoint 簡報</vt:lpstr>
      <vt:lpstr>PowerPoint 簡報</vt:lpstr>
      <vt:lpstr>增加自由基的因子</vt:lpstr>
      <vt:lpstr>飲食中攝取更多好的抗氧化劑！</vt:lpstr>
      <vt:lpstr>松樹皮萃取物—Pycnogenol®碧容健®</vt:lpstr>
      <vt:lpstr>松樹皮萃取物—Pycnogenol®碧容健®</vt:lpstr>
      <vt:lpstr>PowerPoint 簡報</vt:lpstr>
      <vt:lpstr>PowerPoint 簡報</vt:lpstr>
      <vt:lpstr>碧容健® 降低血壓並改善血液循環</vt:lpstr>
      <vt:lpstr>PowerPoint 簡報</vt:lpstr>
      <vt:lpstr>碧容健® 改善血脂</vt:lpstr>
      <vt:lpstr>碧容健® 預防脂質氧化</vt:lpstr>
      <vt:lpstr>碧容健®減慢糖份吸收並且延長飽足感</vt:lpstr>
      <vt:lpstr>碧容健®與肝臟健康與解毒</vt:lpstr>
      <vt:lpstr>PowerPoint 簡報</vt:lpstr>
      <vt:lpstr>PowerPoint 簡報</vt:lpstr>
      <vt:lpstr>PowerPoint 簡報</vt:lpstr>
      <vt:lpstr>碧容健®改善更年期症狀</vt:lpstr>
      <vt:lpstr>碧容健®改善更年期症狀</vt:lpstr>
      <vt:lpstr>碧容健®可有效改善攝護腺肥大症狀</vt:lpstr>
      <vt:lpstr>碧容健®可有效改善攝護腺肥大症狀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李峻豪  醫師</dc:title>
  <dc:creator>Microsoft Office 使用者</dc:creator>
  <cp:lastModifiedBy>Patrick Hsieh</cp:lastModifiedBy>
  <cp:revision>36</cp:revision>
  <dcterms:created xsi:type="dcterms:W3CDTF">2019-03-12T05:09:36Z</dcterms:created>
  <dcterms:modified xsi:type="dcterms:W3CDTF">2019-04-15T02:31:58Z</dcterms:modified>
</cp:coreProperties>
</file>